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85" r:id="rId5"/>
    <p:sldMasterId id="2147483699" r:id="rId6"/>
  </p:sldMasterIdLst>
  <p:notesMasterIdLst>
    <p:notesMasterId r:id="rId52"/>
  </p:notesMasterIdLst>
  <p:handoutMasterIdLst>
    <p:handoutMasterId r:id="rId53"/>
  </p:handoutMasterIdLst>
  <p:sldIdLst>
    <p:sldId id="256" r:id="rId7"/>
    <p:sldId id="326" r:id="rId8"/>
    <p:sldId id="2147472058" r:id="rId9"/>
    <p:sldId id="2147472059" r:id="rId10"/>
    <p:sldId id="2147472053" r:id="rId11"/>
    <p:sldId id="2147472060" r:id="rId12"/>
    <p:sldId id="2147472054" r:id="rId13"/>
    <p:sldId id="2147472055" r:id="rId14"/>
    <p:sldId id="2147472062" r:id="rId15"/>
    <p:sldId id="2147472056" r:id="rId16"/>
    <p:sldId id="2147472063" r:id="rId17"/>
    <p:sldId id="2147472049" r:id="rId18"/>
    <p:sldId id="2147472050" r:id="rId19"/>
    <p:sldId id="2147471991" r:id="rId20"/>
    <p:sldId id="2147471989" r:id="rId21"/>
    <p:sldId id="2147472041" r:id="rId22"/>
    <p:sldId id="2147472031" r:id="rId23"/>
    <p:sldId id="2147472044" r:id="rId24"/>
    <p:sldId id="2147472048" r:id="rId25"/>
    <p:sldId id="329" r:id="rId26"/>
    <p:sldId id="340" r:id="rId27"/>
    <p:sldId id="338" r:id="rId28"/>
    <p:sldId id="330" r:id="rId29"/>
    <p:sldId id="331" r:id="rId30"/>
    <p:sldId id="341" r:id="rId31"/>
    <p:sldId id="342" r:id="rId32"/>
    <p:sldId id="2147472046" r:id="rId33"/>
    <p:sldId id="2147472034" r:id="rId34"/>
    <p:sldId id="2147472035" r:id="rId35"/>
    <p:sldId id="325" r:id="rId36"/>
    <p:sldId id="311" r:id="rId37"/>
    <p:sldId id="312" r:id="rId38"/>
    <p:sldId id="313" r:id="rId39"/>
    <p:sldId id="314" r:id="rId40"/>
    <p:sldId id="322" r:id="rId41"/>
    <p:sldId id="323" r:id="rId42"/>
    <p:sldId id="324" r:id="rId43"/>
    <p:sldId id="316" r:id="rId44"/>
    <p:sldId id="319" r:id="rId45"/>
    <p:sldId id="320" r:id="rId46"/>
    <p:sldId id="321" r:id="rId47"/>
    <p:sldId id="318" r:id="rId48"/>
    <p:sldId id="315" r:id="rId49"/>
    <p:sldId id="317" r:id="rId50"/>
    <p:sldId id="303" r:id="rId51"/>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7BB9D5-8D94-44BE-BA63-F51774BF1B5D}">
          <p14:sldIdLst>
            <p14:sldId id="256"/>
            <p14:sldId id="326"/>
            <p14:sldId id="2147472058"/>
            <p14:sldId id="2147472059"/>
            <p14:sldId id="2147472053"/>
            <p14:sldId id="2147472060"/>
            <p14:sldId id="2147472054"/>
            <p14:sldId id="2147472055"/>
            <p14:sldId id="2147472062"/>
            <p14:sldId id="2147472056"/>
            <p14:sldId id="2147472063"/>
          </p14:sldIdLst>
        </p14:section>
        <p14:section name="GenAI" id="{A90A84A1-F529-8743-9DA5-C3C49667028C}">
          <p14:sldIdLst>
            <p14:sldId id="2147472049"/>
            <p14:sldId id="2147472050"/>
            <p14:sldId id="2147471991"/>
            <p14:sldId id="2147471989"/>
            <p14:sldId id="2147472041"/>
            <p14:sldId id="2147472031"/>
            <p14:sldId id="2147472044"/>
            <p14:sldId id="2147472048"/>
            <p14:sldId id="329"/>
            <p14:sldId id="340"/>
            <p14:sldId id="338"/>
            <p14:sldId id="330"/>
            <p14:sldId id="331"/>
            <p14:sldId id="341"/>
            <p14:sldId id="342"/>
            <p14:sldId id="2147472046"/>
            <p14:sldId id="2147472034"/>
            <p14:sldId id="2147472035"/>
          </p14:sldIdLst>
        </p14:section>
        <p14:section name="Ex 1. Screenshot" id="{9034DC7D-851E-4C81-B8E0-6798F7B9B37D}">
          <p14:sldIdLst>
            <p14:sldId id="325"/>
            <p14:sldId id="311"/>
            <p14:sldId id="312"/>
          </p14:sldIdLst>
        </p14:section>
        <p14:section name="Ex 2. Data analysis" id="{B53518F7-9701-4191-973C-096CE45F8963}">
          <p14:sldIdLst>
            <p14:sldId id="313"/>
            <p14:sldId id="314"/>
            <p14:sldId id="322"/>
            <p14:sldId id="323"/>
            <p14:sldId id="324"/>
          </p14:sldIdLst>
        </p14:section>
        <p14:section name="Ex 3: NotebookLM" id="{2BC95880-C6D7-435D-822C-C33F7DDAA48C}">
          <p14:sldIdLst>
            <p14:sldId id="316"/>
            <p14:sldId id="319"/>
            <p14:sldId id="320"/>
            <p14:sldId id="321"/>
            <p14:sldId id="318"/>
            <p14:sldId id="315"/>
            <p14:sldId id="317"/>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F71"/>
    <a:srgbClr val="262625"/>
    <a:srgbClr val="CBB379"/>
    <a:srgbClr val="7DE5CB"/>
    <a:srgbClr val="BFC2C9"/>
    <a:srgbClr val="AAACB2"/>
    <a:srgbClr val="55D6E8"/>
    <a:srgbClr val="5AD6E7"/>
    <a:srgbClr val="EE7874"/>
    <a:srgbClr val="91BA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1" autoAdjust="0"/>
    <p:restoredTop sz="87378" autoAdjust="0"/>
  </p:normalViewPr>
  <p:slideViewPr>
    <p:cSldViewPr snapToGrid="0">
      <p:cViewPr varScale="1">
        <p:scale>
          <a:sx n="127" d="100"/>
          <a:sy n="127" d="100"/>
        </p:scale>
        <p:origin x="424" y="48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8" d="100"/>
          <a:sy n="118" d="100"/>
        </p:scale>
        <p:origin x="500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53EBD-2868-854D-B7E4-FEB3D2B729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0E9156-2865-E34D-B5BE-6030F5B648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349C0C-E19E-2A41-9ADF-2987DE64CDD3}" type="datetimeFigureOut">
              <a:rPr lang="en-US" smtClean="0"/>
              <a:t>5/1/25</a:t>
            </a:fld>
            <a:endParaRPr lang="en-US"/>
          </a:p>
        </p:txBody>
      </p:sp>
      <p:sp>
        <p:nvSpPr>
          <p:cNvPr id="4" name="Footer Placeholder 3">
            <a:extLst>
              <a:ext uri="{FF2B5EF4-FFF2-40B4-BE49-F238E27FC236}">
                <a16:creationId xmlns:a16="http://schemas.microsoft.com/office/drawing/2014/main" id="{A4F48FF2-80CA-5040-A76B-E7E8773EE7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36E9548-A76A-A44A-B5A6-B38389EF44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6A50A9-82D1-EE42-A9BF-9F5047B5286C}" type="slidenum">
              <a:rPr lang="en-US" smtClean="0"/>
              <a:t>‹#›</a:t>
            </a:fld>
            <a:endParaRPr lang="en-US"/>
          </a:p>
        </p:txBody>
      </p:sp>
    </p:spTree>
    <p:extLst>
      <p:ext uri="{BB962C8B-B14F-4D97-AF65-F5344CB8AC3E}">
        <p14:creationId xmlns:p14="http://schemas.microsoft.com/office/powerpoint/2010/main" val="2911884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E1E33-D903-42F5-918E-4EEA31BDA9DA}" type="datetimeFigureOut">
              <a:rPr lang="en-US" smtClean="0"/>
              <a:t>5/1/25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9F632-0407-4C0A-BE8F-CDAC807460C6}" type="slidenum">
              <a:rPr lang="en-US" smtClean="0"/>
              <a:t>‹#›</a:t>
            </a:fld>
            <a:endParaRPr lang="en-US" dirty="0"/>
          </a:p>
        </p:txBody>
      </p:sp>
    </p:spTree>
    <p:extLst>
      <p:ext uri="{BB962C8B-B14F-4D97-AF65-F5344CB8AC3E}">
        <p14:creationId xmlns:p14="http://schemas.microsoft.com/office/powerpoint/2010/main" val="1267063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39F632-0407-4C0A-BE8F-CDAC807460C6}" type="slidenum">
              <a:rPr lang="en-US" smtClean="0"/>
              <a:t>1</a:t>
            </a:fld>
            <a:endParaRPr lang="en-US" dirty="0"/>
          </a:p>
        </p:txBody>
      </p:sp>
    </p:spTree>
    <p:extLst>
      <p:ext uri="{BB962C8B-B14F-4D97-AF65-F5344CB8AC3E}">
        <p14:creationId xmlns:p14="http://schemas.microsoft.com/office/powerpoint/2010/main" val="15420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3F7D2-7E41-568D-C5B0-5FC60077C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AB259-EC0B-AD2F-C820-F8C1729C2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9151E-99C3-CE5C-165A-D2655AA34D6B}"/>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C581E8E5-0FF8-ECBF-B131-9371CBA01A74}"/>
              </a:ext>
            </a:extLst>
          </p:cNvPr>
          <p:cNvSpPr>
            <a:spLocks noGrp="1"/>
          </p:cNvSpPr>
          <p:nvPr>
            <p:ph type="sldNum" sz="quarter" idx="5"/>
          </p:nvPr>
        </p:nvSpPr>
        <p:spPr/>
        <p:txBody>
          <a:bodyPr/>
          <a:lstStyle/>
          <a:p>
            <a:fld id="{6A39F632-0407-4C0A-BE8F-CDAC807460C6}" type="slidenum">
              <a:rPr lang="en-US" smtClean="0"/>
              <a:t>25</a:t>
            </a:fld>
            <a:endParaRPr lang="en-US" dirty="0"/>
          </a:p>
        </p:txBody>
      </p:sp>
    </p:spTree>
    <p:extLst>
      <p:ext uri="{BB962C8B-B14F-4D97-AF65-F5344CB8AC3E}">
        <p14:creationId xmlns:p14="http://schemas.microsoft.com/office/powerpoint/2010/main" val="3202972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D0377-C525-F14F-752A-A9662EC46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4F9927-FAD3-3CB9-2032-AC8399623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2EEB1-E2F9-5AD1-F751-3A5C737BC222}"/>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756B011E-B6CF-CD8F-609E-708DB458CDAA}"/>
              </a:ext>
            </a:extLst>
          </p:cNvPr>
          <p:cNvSpPr>
            <a:spLocks noGrp="1"/>
          </p:cNvSpPr>
          <p:nvPr>
            <p:ph type="sldNum" sz="quarter" idx="5"/>
          </p:nvPr>
        </p:nvSpPr>
        <p:spPr/>
        <p:txBody>
          <a:bodyPr/>
          <a:lstStyle/>
          <a:p>
            <a:fld id="{6A39F632-0407-4C0A-BE8F-CDAC807460C6}" type="slidenum">
              <a:rPr lang="en-US" smtClean="0"/>
              <a:t>26</a:t>
            </a:fld>
            <a:endParaRPr lang="en-US" dirty="0"/>
          </a:p>
        </p:txBody>
      </p:sp>
    </p:spTree>
    <p:extLst>
      <p:ext uri="{BB962C8B-B14F-4D97-AF65-F5344CB8AC3E}">
        <p14:creationId xmlns:p14="http://schemas.microsoft.com/office/powerpoint/2010/main" val="345626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72EC1E-2FEF-444E-AEA2-9DF0BBC2D621}" type="slidenum">
              <a:rPr lang="en-US" smtClean="0"/>
              <a:t>27</a:t>
            </a:fld>
            <a:endParaRPr lang="en-US"/>
          </a:p>
        </p:txBody>
      </p:sp>
    </p:spTree>
    <p:extLst>
      <p:ext uri="{BB962C8B-B14F-4D97-AF65-F5344CB8AC3E}">
        <p14:creationId xmlns:p14="http://schemas.microsoft.com/office/powerpoint/2010/main" val="1457395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Generative AI: output can be any word, pixel value, frame</a:t>
            </a:r>
          </a:p>
          <a:p>
            <a:r>
              <a:rPr lang="en-US" sz="2000" dirty="0"/>
              <a:t>Discriminative: output can only assume a value within a (mostly) pre-defined set</a:t>
            </a:r>
          </a:p>
          <a:p>
            <a:pPr marL="630238"/>
            <a:r>
              <a:rPr lang="en-US" sz="2000" dirty="0"/>
              <a:t>Text:</a:t>
            </a:r>
          </a:p>
          <a:p>
            <a:pPr marL="1030288" lvl="1" indent="-285750">
              <a:buFont typeface="Arial" panose="020B0604020202020204" pitchFamily="34" charset="0"/>
              <a:buChar char="•"/>
            </a:pPr>
            <a:r>
              <a:rPr lang="en-US" sz="2000" dirty="0"/>
              <a:t>Given a movie review, is the sentiment positive or negative?</a:t>
            </a:r>
          </a:p>
          <a:p>
            <a:pPr marL="1030288" lvl="1" indent="-285750">
              <a:buFont typeface="Arial" panose="020B0604020202020204" pitchFamily="34" charset="0"/>
              <a:buChar char="•"/>
            </a:pPr>
            <a:r>
              <a:rPr lang="en-US" sz="2000" dirty="0"/>
              <a:t>Given a clinical note, what ICD codes should be associated with it?</a:t>
            </a:r>
          </a:p>
          <a:p>
            <a:pPr marL="630238"/>
            <a:r>
              <a:rPr lang="en-US" sz="2000" dirty="0"/>
              <a:t>Images:</a:t>
            </a:r>
          </a:p>
          <a:p>
            <a:pPr marL="1030288" lvl="1" indent="-285750">
              <a:buFont typeface="Arial" panose="020B0604020202020204" pitchFamily="34" charset="0"/>
              <a:buChar char="•"/>
            </a:pPr>
            <a:r>
              <a:rPr lang="en-US" sz="2000" dirty="0"/>
              <a:t>Given a photograph, does it include a dog, cat, or horse?</a:t>
            </a:r>
          </a:p>
          <a:p>
            <a:pPr marL="1030288" lvl="1" indent="-285750">
              <a:buFont typeface="Arial" panose="020B0604020202020204" pitchFamily="34" charset="0"/>
              <a:buChar char="•"/>
            </a:pPr>
            <a:r>
              <a:rPr lang="en-US" sz="2000" dirty="0"/>
              <a:t>Given a Fundus Auto Fluorescence image, does the patient have geographic atrophy?</a:t>
            </a:r>
          </a:p>
          <a:p>
            <a:pPr algn="l"/>
            <a:endParaRPr lang="en-US" dirty="0"/>
          </a:p>
          <a:p>
            <a:pPr algn="l"/>
            <a:endParaRPr lang="en-US" dirty="0"/>
          </a:p>
          <a:p>
            <a:pPr algn="l"/>
            <a:endParaRPr lang="en-US" dirty="0"/>
          </a:p>
          <a:p>
            <a:pPr algn="l"/>
            <a:endParaRPr lang="en-US" dirty="0"/>
          </a:p>
          <a:p>
            <a:pPr algn="l"/>
            <a:r>
              <a:rPr lang="en-US" dirty="0"/>
              <a:t>Sora: “</a:t>
            </a:r>
            <a:r>
              <a:rPr lang="en-US" b="0" dirty="0">
                <a:effectLst/>
              </a:rPr>
              <a:t>A litter of golden retriever puppies playing in the snow. Their heads pop out of the snow, covered in.”</a:t>
            </a:r>
          </a:p>
          <a:p>
            <a:pPr algn="l"/>
            <a:r>
              <a:rPr lang="en-US" b="0" dirty="0">
                <a:effectLst/>
              </a:rPr>
              <a:t>Meta Movie Gen: “</a:t>
            </a:r>
            <a:r>
              <a:rPr lang="en-US" b="0" i="0" dirty="0">
                <a:solidFill>
                  <a:srgbClr val="465A69"/>
                </a:solidFill>
                <a:effectLst/>
                <a:latin typeface="Optimistic Text Normal"/>
              </a:rPr>
              <a:t>Thunder cracks loudly, with an orchestral music track.”</a:t>
            </a:r>
            <a:endParaRPr lang="en-US" b="0" dirty="0">
              <a:effectLst/>
            </a:endParaRPr>
          </a:p>
        </p:txBody>
      </p:sp>
      <p:sp>
        <p:nvSpPr>
          <p:cNvPr id="4" name="Slide Number Placeholder 3"/>
          <p:cNvSpPr>
            <a:spLocks noGrp="1"/>
          </p:cNvSpPr>
          <p:nvPr>
            <p:ph type="sldNum" sz="quarter" idx="5"/>
          </p:nvPr>
        </p:nvSpPr>
        <p:spPr/>
        <p:txBody>
          <a:bodyPr/>
          <a:lstStyle/>
          <a:p>
            <a:fld id="{6A39F632-0407-4C0A-BE8F-CDAC807460C6}" type="slidenum">
              <a:rPr lang="en-US" smtClean="0"/>
              <a:t>12</a:t>
            </a:fld>
            <a:endParaRPr lang="en-US" dirty="0"/>
          </a:p>
        </p:txBody>
      </p:sp>
    </p:spTree>
    <p:extLst>
      <p:ext uri="{BB962C8B-B14F-4D97-AF65-F5344CB8AC3E}">
        <p14:creationId xmlns:p14="http://schemas.microsoft.com/office/powerpoint/2010/main" val="2803519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270962a1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270962a1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667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We should that it is possible to generate synthetic images in ophthalmology</a:t>
            </a:r>
          </a:p>
        </p:txBody>
      </p:sp>
      <p:sp>
        <p:nvSpPr>
          <p:cNvPr id="4" name="Slide Number Placeholder 3"/>
          <p:cNvSpPr>
            <a:spLocks noGrp="1"/>
          </p:cNvSpPr>
          <p:nvPr>
            <p:ph type="sldNum" sz="quarter" idx="5"/>
          </p:nvPr>
        </p:nvSpPr>
        <p:spPr/>
        <p:txBody>
          <a:bodyPr/>
          <a:lstStyle/>
          <a:p>
            <a:fld id="{DC72EC1E-2FEF-444E-AEA2-9DF0BBC2D621}" type="slidenum">
              <a:rPr lang="en-US" smtClean="0"/>
              <a:t>17</a:t>
            </a:fld>
            <a:endParaRPr lang="en-US"/>
          </a:p>
        </p:txBody>
      </p:sp>
    </p:spTree>
    <p:extLst>
      <p:ext uri="{BB962C8B-B14F-4D97-AF65-F5344CB8AC3E}">
        <p14:creationId xmlns:p14="http://schemas.microsoft.com/office/powerpoint/2010/main" val="11008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BDF5D-3AC7-BAB1-2BB2-C7ACA315D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D74A6-A458-09B1-D503-B3F2945E4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D4C97-C3EB-C3A3-AEE6-2AE7672A7A17}"/>
              </a:ext>
            </a:extLst>
          </p:cNvPr>
          <p:cNvSpPr>
            <a:spLocks noGrp="1"/>
          </p:cNvSpPr>
          <p:nvPr>
            <p:ph type="body" idx="1"/>
          </p:nvPr>
        </p:nvSpPr>
        <p:spPr/>
        <p:txBody>
          <a:bodyPr/>
          <a:lstStyle/>
          <a:p>
            <a:pPr algn="l"/>
            <a:r>
              <a:rPr lang="en-US" b="0" i="0" dirty="0">
                <a:solidFill>
                  <a:srgbClr val="080808"/>
                </a:solidFill>
                <a:effectLst/>
                <a:latin typeface="Söhne"/>
              </a:rPr>
              <a:t>From SORA</a:t>
            </a:r>
          </a:p>
          <a:p>
            <a:pPr algn="l"/>
            <a:r>
              <a:rPr lang="en-US" b="0" i="0" dirty="0">
                <a:solidFill>
                  <a:srgbClr val="080808"/>
                </a:solidFill>
                <a:effectLst/>
                <a:latin typeface="Söhne"/>
              </a:rPr>
              <a:t>Prompt: Five gray wolf pups frolicking and chasing each other around a remote gravel road, surrounded by grass. The pups run and leap, chasing each other, and nipping at each other, playing.</a:t>
            </a:r>
          </a:p>
          <a:p>
            <a:pPr algn="l"/>
            <a:r>
              <a:rPr lang="en-US" b="0" i="0" dirty="0">
                <a:solidFill>
                  <a:srgbClr val="080808"/>
                </a:solidFill>
                <a:effectLst/>
                <a:latin typeface="Söhne"/>
              </a:rPr>
              <a:t>Weakness: Animals or people can spontaneously appear, especially in scenes containing many entities.</a:t>
            </a:r>
          </a:p>
          <a:p>
            <a:br>
              <a:rPr lang="en-US" b="0" i="0" dirty="0">
                <a:solidFill>
                  <a:srgbClr val="080808"/>
                </a:solidFill>
                <a:effectLst/>
                <a:latin typeface="Söhne"/>
              </a:rPr>
            </a:br>
            <a:endParaRPr lang="en-US" dirty="0"/>
          </a:p>
        </p:txBody>
      </p:sp>
      <p:sp>
        <p:nvSpPr>
          <p:cNvPr id="4" name="Slide Number Placeholder 3">
            <a:extLst>
              <a:ext uri="{FF2B5EF4-FFF2-40B4-BE49-F238E27FC236}">
                <a16:creationId xmlns:a16="http://schemas.microsoft.com/office/drawing/2014/main" id="{825A228B-2DF9-8AD4-EB28-84987A2CFC6C}"/>
              </a:ext>
            </a:extLst>
          </p:cNvPr>
          <p:cNvSpPr>
            <a:spLocks noGrp="1"/>
          </p:cNvSpPr>
          <p:nvPr>
            <p:ph type="sldNum" sz="quarter" idx="5"/>
          </p:nvPr>
        </p:nvSpPr>
        <p:spPr/>
        <p:txBody>
          <a:bodyPr/>
          <a:lstStyle/>
          <a:p>
            <a:fld id="{6A39F632-0407-4C0A-BE8F-CDAC807460C6}" type="slidenum">
              <a:rPr lang="en-US" smtClean="0"/>
              <a:t>20</a:t>
            </a:fld>
            <a:endParaRPr lang="en-US" dirty="0"/>
          </a:p>
        </p:txBody>
      </p:sp>
    </p:spTree>
    <p:extLst>
      <p:ext uri="{BB962C8B-B14F-4D97-AF65-F5344CB8AC3E}">
        <p14:creationId xmlns:p14="http://schemas.microsoft.com/office/powerpoint/2010/main" val="290431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FF043-DAC0-5CE2-C145-CA271B71D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7DC617-C63D-0546-C147-70DDB9144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6D0EF-CC5E-A679-2F4F-77F2007D87C5}"/>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5AF57587-647A-DFAB-54B0-7F6AB35881D8}"/>
              </a:ext>
            </a:extLst>
          </p:cNvPr>
          <p:cNvSpPr>
            <a:spLocks noGrp="1"/>
          </p:cNvSpPr>
          <p:nvPr>
            <p:ph type="sldNum" sz="quarter" idx="5"/>
          </p:nvPr>
        </p:nvSpPr>
        <p:spPr/>
        <p:txBody>
          <a:bodyPr/>
          <a:lstStyle/>
          <a:p>
            <a:fld id="{6A39F632-0407-4C0A-BE8F-CDAC807460C6}" type="slidenum">
              <a:rPr lang="en-US" smtClean="0"/>
              <a:t>21</a:t>
            </a:fld>
            <a:endParaRPr lang="en-US" dirty="0"/>
          </a:p>
        </p:txBody>
      </p:sp>
    </p:spTree>
    <p:extLst>
      <p:ext uri="{BB962C8B-B14F-4D97-AF65-F5344CB8AC3E}">
        <p14:creationId xmlns:p14="http://schemas.microsoft.com/office/powerpoint/2010/main" val="4080705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12A7-F06C-1216-70E3-515F15383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B6406-D490-EB1B-27BA-3B637418E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D02DB-A515-ACB1-E90F-C73389B0B3CE}"/>
              </a:ext>
            </a:extLst>
          </p:cNvPr>
          <p:cNvSpPr>
            <a:spLocks noGrp="1"/>
          </p:cNvSpPr>
          <p:nvPr>
            <p:ph type="body" idx="1"/>
          </p:nvPr>
        </p:nvSpPr>
        <p:spPr/>
        <p:txBody>
          <a:bodyPr/>
          <a:lstStyle/>
          <a:p>
            <a:pPr>
              <a:buFont typeface="+mj-lt"/>
              <a:buAutoNum type="arabicPeriod"/>
            </a:pPr>
            <a:r>
              <a:rPr lang="en-US" b="1" dirty="0"/>
              <a:t>Probabilistic Nature</a:t>
            </a:r>
            <a:r>
              <a:rPr lang="en-US" dirty="0"/>
              <a:t>: LLMs generate text based on statistical correlations between words, not on a fact-checking mechanism. They can string together plausible-sounding sentences based on patterns seen during training, but these sentences might not correspond to factual reality.</a:t>
            </a:r>
          </a:p>
          <a:p>
            <a:pPr>
              <a:buFont typeface="+mj-lt"/>
              <a:buAutoNum type="arabicPeriod"/>
            </a:pPr>
            <a:r>
              <a:rPr lang="en-US" b="1" dirty="0"/>
              <a:t>Lack of Grounding</a:t>
            </a:r>
            <a:r>
              <a:rPr lang="en-US" dirty="0"/>
              <a:t>: LLMs lack an inherent connection to external sources of truth, like databases or real-time information. They rely entirely on the data they were trained on, which may be incomplete, outdated, or inaccurate. </a:t>
            </a:r>
          </a:p>
          <a:p>
            <a:pPr>
              <a:buFont typeface="+mj-lt"/>
              <a:buAutoNum type="arabicPeriod"/>
            </a:pPr>
            <a:r>
              <a:rPr lang="en-US" b="1" dirty="0"/>
              <a:t>Training Data Issues</a:t>
            </a:r>
            <a:r>
              <a:rPr lang="en-US" dirty="0"/>
              <a:t>: If the training data contains errors, conflicting information, or non-factual text (e.g., fictional stories or unreliable sources), the model may reproduce these in its outputs. LLMs don't have an intrinsic way of distinguishing between fact and fiction.</a:t>
            </a:r>
          </a:p>
          <a:p>
            <a:pPr>
              <a:buFont typeface="+mj-lt"/>
              <a:buAutoNum type="arabicPeriod"/>
            </a:pPr>
            <a:r>
              <a:rPr lang="en-US" b="1" dirty="0"/>
              <a:t>Prompt Ambiguity</a:t>
            </a:r>
            <a:r>
              <a:rPr lang="en-US" dirty="0"/>
              <a:t>: When given ambiguous or incomplete prompts, LLMs may "fill in the blanks" with made-up details that sound plausible. Without clear guidance, the model attempts to provide a complete answer, sometimes introducing inaccuracies.</a:t>
            </a:r>
          </a:p>
          <a:p>
            <a:pPr>
              <a:buFont typeface="+mj-lt"/>
              <a:buAutoNum type="arabicPeriod"/>
            </a:pPr>
            <a:r>
              <a:rPr lang="en-US" b="1" dirty="0"/>
              <a:t>Generalization Limits</a:t>
            </a:r>
            <a:r>
              <a:rPr lang="en-US" dirty="0"/>
              <a:t>: LLMs generalize from the patterns they've seen in training data, and when asked about topics outside of that domain or too specific, they may produce responses that are not grounded in reality, based purely on linguistic patterns rather than facts.</a:t>
            </a:r>
          </a:p>
          <a:p>
            <a:br>
              <a:rPr lang="en-US" b="0" i="0" dirty="0">
                <a:solidFill>
                  <a:srgbClr val="080808"/>
                </a:solidFill>
                <a:effectLst/>
                <a:latin typeface="Söhne"/>
              </a:rPr>
            </a:br>
            <a:endParaRPr lang="en-US" dirty="0"/>
          </a:p>
        </p:txBody>
      </p:sp>
      <p:sp>
        <p:nvSpPr>
          <p:cNvPr id="4" name="Slide Number Placeholder 3">
            <a:extLst>
              <a:ext uri="{FF2B5EF4-FFF2-40B4-BE49-F238E27FC236}">
                <a16:creationId xmlns:a16="http://schemas.microsoft.com/office/drawing/2014/main" id="{F94038BB-DB34-6749-87A8-9FF6D0376DEC}"/>
              </a:ext>
            </a:extLst>
          </p:cNvPr>
          <p:cNvSpPr>
            <a:spLocks noGrp="1"/>
          </p:cNvSpPr>
          <p:nvPr>
            <p:ph type="sldNum" sz="quarter" idx="5"/>
          </p:nvPr>
        </p:nvSpPr>
        <p:spPr/>
        <p:txBody>
          <a:bodyPr/>
          <a:lstStyle/>
          <a:p>
            <a:fld id="{6A39F632-0407-4C0A-BE8F-CDAC807460C6}" type="slidenum">
              <a:rPr lang="en-US" smtClean="0"/>
              <a:t>22</a:t>
            </a:fld>
            <a:endParaRPr lang="en-US" dirty="0"/>
          </a:p>
        </p:txBody>
      </p:sp>
    </p:spTree>
    <p:extLst>
      <p:ext uri="{BB962C8B-B14F-4D97-AF65-F5344CB8AC3E}">
        <p14:creationId xmlns:p14="http://schemas.microsoft.com/office/powerpoint/2010/main" val="65703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BDF5D-3AC7-BAB1-2BB2-C7ACA315D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D74A6-A458-09B1-D503-B3F2945E4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D4C97-C3EB-C3A3-AEE6-2AE7672A7A17}"/>
              </a:ext>
            </a:extLst>
          </p:cNvPr>
          <p:cNvSpPr>
            <a:spLocks noGrp="1"/>
          </p:cNvSpPr>
          <p:nvPr>
            <p:ph type="body" idx="1"/>
          </p:nvPr>
        </p:nvSpPr>
        <p:spPr/>
        <p:txBody>
          <a:bodyPr/>
          <a:lstStyle/>
          <a:p>
            <a:pPr algn="l"/>
            <a:r>
              <a:rPr lang="en-US" b="0" i="0" dirty="0">
                <a:solidFill>
                  <a:srgbClr val="080808"/>
                </a:solidFill>
                <a:effectLst/>
                <a:latin typeface="Söhne"/>
              </a:rPr>
              <a:t>https://www.nature.com/nature-portfolio/editorial-policies/ai</a:t>
            </a:r>
          </a:p>
          <a:p>
            <a:pPr algn="l"/>
            <a:r>
              <a:rPr lang="en-US" dirty="0"/>
              <a:t>https://www.scientificamerican.com/article/ais-climate-impact-goes-beyond-its-emissions/</a:t>
            </a:r>
          </a:p>
        </p:txBody>
      </p:sp>
      <p:sp>
        <p:nvSpPr>
          <p:cNvPr id="4" name="Slide Number Placeholder 3">
            <a:extLst>
              <a:ext uri="{FF2B5EF4-FFF2-40B4-BE49-F238E27FC236}">
                <a16:creationId xmlns:a16="http://schemas.microsoft.com/office/drawing/2014/main" id="{825A228B-2DF9-8AD4-EB28-84987A2CFC6C}"/>
              </a:ext>
            </a:extLst>
          </p:cNvPr>
          <p:cNvSpPr>
            <a:spLocks noGrp="1"/>
          </p:cNvSpPr>
          <p:nvPr>
            <p:ph type="sldNum" sz="quarter" idx="5"/>
          </p:nvPr>
        </p:nvSpPr>
        <p:spPr/>
        <p:txBody>
          <a:bodyPr/>
          <a:lstStyle/>
          <a:p>
            <a:fld id="{6A39F632-0407-4C0A-BE8F-CDAC807460C6}" type="slidenum">
              <a:rPr lang="en-US" smtClean="0"/>
              <a:t>23</a:t>
            </a:fld>
            <a:endParaRPr lang="en-US" dirty="0"/>
          </a:p>
        </p:txBody>
      </p:sp>
    </p:spTree>
    <p:extLst>
      <p:ext uri="{BB962C8B-B14F-4D97-AF65-F5344CB8AC3E}">
        <p14:creationId xmlns:p14="http://schemas.microsoft.com/office/powerpoint/2010/main" val="845869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23FD-5C20-A721-67F2-9D217EFD8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DCAC4-8F74-C452-C2FF-6E13FE613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6F54A-00AA-4F5A-E0F5-261864C4303A}"/>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26354ABD-C588-5E67-609A-325DE136A9E7}"/>
              </a:ext>
            </a:extLst>
          </p:cNvPr>
          <p:cNvSpPr>
            <a:spLocks noGrp="1"/>
          </p:cNvSpPr>
          <p:nvPr>
            <p:ph type="sldNum" sz="quarter" idx="5"/>
          </p:nvPr>
        </p:nvSpPr>
        <p:spPr/>
        <p:txBody>
          <a:bodyPr/>
          <a:lstStyle/>
          <a:p>
            <a:fld id="{6A39F632-0407-4C0A-BE8F-CDAC807460C6}" type="slidenum">
              <a:rPr lang="en-US" smtClean="0"/>
              <a:t>24</a:t>
            </a:fld>
            <a:endParaRPr lang="en-US" dirty="0"/>
          </a:p>
        </p:txBody>
      </p:sp>
    </p:spTree>
    <p:extLst>
      <p:ext uri="{BB962C8B-B14F-4D97-AF65-F5344CB8AC3E}">
        <p14:creationId xmlns:p14="http://schemas.microsoft.com/office/powerpoint/2010/main" val="1249930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8F23-3FFB-5015-EA01-66F638930FA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6D75D4-6266-434E-6508-AF534623441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67566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Break Slide">
    <p:spTree>
      <p:nvGrpSpPr>
        <p:cNvPr id="1" name=""/>
        <p:cNvGrpSpPr/>
        <p:nvPr/>
      </p:nvGrpSpPr>
      <p:grpSpPr>
        <a:xfrm>
          <a:off x="0" y="0"/>
          <a:ext cx="0" cy="0"/>
          <a:chOff x="0" y="0"/>
          <a:chExt cx="0" cy="0"/>
        </a:xfrm>
      </p:grpSpPr>
      <p:pic>
        <p:nvPicPr>
          <p:cNvPr id="5" name="Picture 4" descr="A person sitting at a table using a computer&#10;&#10;Description automatically generated">
            <a:extLst>
              <a:ext uri="{FF2B5EF4-FFF2-40B4-BE49-F238E27FC236}">
                <a16:creationId xmlns:a16="http://schemas.microsoft.com/office/drawing/2014/main" id="{5B5AF314-6C09-934D-BDD2-4D265D3A7B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7785" y="0"/>
            <a:ext cx="12054215"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B9B43E3F-9CDB-1941-90CE-D4A6CAA346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
        <p:nvSpPr>
          <p:cNvPr id="9" name="Rectangle 8">
            <a:extLst>
              <a:ext uri="{FF2B5EF4-FFF2-40B4-BE49-F238E27FC236}">
                <a16:creationId xmlns:a16="http://schemas.microsoft.com/office/drawing/2014/main" id="{E7062460-7156-124C-8F95-CF83C8A652D2}"/>
              </a:ext>
            </a:extLst>
          </p:cNvPr>
          <p:cNvSpPr/>
          <p:nvPr userDrawn="1"/>
        </p:nvSpPr>
        <p:spPr>
          <a:xfrm>
            <a:off x="0" y="0"/>
            <a:ext cx="142240" cy="6858000"/>
          </a:xfrm>
          <a:prstGeom prst="rect">
            <a:avLst/>
          </a:prstGeom>
          <a:solidFill>
            <a:srgbClr val="CBB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512994B7-EBE5-5547-9B7C-94C22155B6EF}"/>
              </a:ext>
            </a:extLst>
          </p:cNvPr>
          <p:cNvSpPr>
            <a:spLocks noGrp="1"/>
          </p:cNvSpPr>
          <p:nvPr>
            <p:ph type="body" sz="quarter" idx="10" hasCustomPrompt="1"/>
          </p:nvPr>
        </p:nvSpPr>
        <p:spPr>
          <a:xfrm>
            <a:off x="6106068" y="2876656"/>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spTree>
    <p:extLst>
      <p:ext uri="{BB962C8B-B14F-4D97-AF65-F5344CB8AC3E}">
        <p14:creationId xmlns:p14="http://schemas.microsoft.com/office/powerpoint/2010/main" val="3956259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Break Slide2">
    <p:spTree>
      <p:nvGrpSpPr>
        <p:cNvPr id="1" name=""/>
        <p:cNvGrpSpPr/>
        <p:nvPr/>
      </p:nvGrpSpPr>
      <p:grpSpPr>
        <a:xfrm>
          <a:off x="0" y="0"/>
          <a:ext cx="0" cy="0"/>
          <a:chOff x="0" y="0"/>
          <a:chExt cx="0" cy="0"/>
        </a:xfrm>
      </p:grpSpPr>
      <p:pic>
        <p:nvPicPr>
          <p:cNvPr id="5" name="Picture 4" descr="A tall building in a city&#10;&#10;Description automatically generated">
            <a:extLst>
              <a:ext uri="{FF2B5EF4-FFF2-40B4-BE49-F238E27FC236}">
                <a16:creationId xmlns:a16="http://schemas.microsoft.com/office/drawing/2014/main" id="{DF83CFDB-866D-584A-BB61-1DD61C588C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1"/>
          <a:stretch/>
        </p:blipFill>
        <p:spPr>
          <a:xfrm>
            <a:off x="131848" y="0"/>
            <a:ext cx="12060151" cy="6858000"/>
          </a:xfrm>
          <a:prstGeom prst="rect">
            <a:avLst/>
          </a:prstGeom>
        </p:spPr>
      </p:pic>
      <p:sp>
        <p:nvSpPr>
          <p:cNvPr id="12" name="Rectangle 11">
            <a:extLst>
              <a:ext uri="{FF2B5EF4-FFF2-40B4-BE49-F238E27FC236}">
                <a16:creationId xmlns:a16="http://schemas.microsoft.com/office/drawing/2014/main" id="{48C1C290-7C3A-DF40-ACF5-3AA105F08442}"/>
              </a:ext>
            </a:extLst>
          </p:cNvPr>
          <p:cNvSpPr/>
          <p:nvPr userDrawn="1"/>
        </p:nvSpPr>
        <p:spPr>
          <a:xfrm>
            <a:off x="0" y="0"/>
            <a:ext cx="142240" cy="6858000"/>
          </a:xfrm>
          <a:prstGeom prst="rect">
            <a:avLst/>
          </a:prstGeom>
          <a:solidFill>
            <a:srgbClr val="CBB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Placeholder 12">
            <a:extLst>
              <a:ext uri="{FF2B5EF4-FFF2-40B4-BE49-F238E27FC236}">
                <a16:creationId xmlns:a16="http://schemas.microsoft.com/office/drawing/2014/main" id="{61209DC4-2E36-7146-9313-FC96B03FA9CB}"/>
              </a:ext>
            </a:extLst>
          </p:cNvPr>
          <p:cNvSpPr>
            <a:spLocks noGrp="1"/>
          </p:cNvSpPr>
          <p:nvPr>
            <p:ph type="body" sz="quarter" idx="10" hasCustomPrompt="1"/>
          </p:nvPr>
        </p:nvSpPr>
        <p:spPr>
          <a:xfrm>
            <a:off x="675139" y="456830"/>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pic>
        <p:nvPicPr>
          <p:cNvPr id="9" name="Picture 8" descr="A close up of a logo&#10;&#10;Description automatically generated">
            <a:extLst>
              <a:ext uri="{FF2B5EF4-FFF2-40B4-BE49-F238E27FC236}">
                <a16:creationId xmlns:a16="http://schemas.microsoft.com/office/drawing/2014/main" id="{A92E7E29-3EA7-F04E-BFA2-AD7947BCF6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Tree>
    <p:extLst>
      <p:ext uri="{BB962C8B-B14F-4D97-AF65-F5344CB8AC3E}">
        <p14:creationId xmlns:p14="http://schemas.microsoft.com/office/powerpoint/2010/main" val="951551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ition/Break Slide3">
    <p:spTree>
      <p:nvGrpSpPr>
        <p:cNvPr id="1" name=""/>
        <p:cNvGrpSpPr/>
        <p:nvPr/>
      </p:nvGrpSpPr>
      <p:grpSpPr>
        <a:xfrm>
          <a:off x="0" y="0"/>
          <a:ext cx="0" cy="0"/>
          <a:chOff x="0" y="0"/>
          <a:chExt cx="0" cy="0"/>
        </a:xfrm>
      </p:grpSpPr>
      <p:pic>
        <p:nvPicPr>
          <p:cNvPr id="28" name="Picture 27" descr="A large building&#10;&#10;Description automatically generated">
            <a:extLst>
              <a:ext uri="{FF2B5EF4-FFF2-40B4-BE49-F238E27FC236}">
                <a16:creationId xmlns:a16="http://schemas.microsoft.com/office/drawing/2014/main" id="{3762F0A7-6FD3-E14B-A3CA-A2AFC5F41A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092" y="0"/>
            <a:ext cx="12056908" cy="6858000"/>
          </a:xfrm>
          <a:prstGeom prst="rect">
            <a:avLst/>
          </a:prstGeom>
        </p:spPr>
      </p:pic>
      <p:sp>
        <p:nvSpPr>
          <p:cNvPr id="34" name="Text Placeholder 12">
            <a:extLst>
              <a:ext uri="{FF2B5EF4-FFF2-40B4-BE49-F238E27FC236}">
                <a16:creationId xmlns:a16="http://schemas.microsoft.com/office/drawing/2014/main" id="{66A599F1-992C-6646-91DC-715705FA16C2}"/>
              </a:ext>
            </a:extLst>
          </p:cNvPr>
          <p:cNvSpPr>
            <a:spLocks noGrp="1"/>
          </p:cNvSpPr>
          <p:nvPr>
            <p:ph type="body" sz="quarter" idx="10" hasCustomPrompt="1"/>
          </p:nvPr>
        </p:nvSpPr>
        <p:spPr>
          <a:xfrm>
            <a:off x="5893901" y="3611916"/>
            <a:ext cx="5997575" cy="1236663"/>
          </a:xfrm>
          <a:prstGeom prst="rect">
            <a:avLst/>
          </a:prstGeom>
        </p:spPr>
        <p:txBody>
          <a:bodyPr/>
          <a:lstStyle>
            <a:lvl1pPr marL="0" indent="0">
              <a:buNone/>
              <a:defRPr sz="4000" b="1">
                <a:solidFill>
                  <a:schemeClr val="bg1"/>
                </a:solidFill>
                <a:effectLst>
                  <a:outerShdw blurRad="50800" dist="38100" dir="2700000" algn="tl" rotWithShape="0">
                    <a:prstClr val="black">
                      <a:alpha val="40000"/>
                    </a:prstClr>
                  </a:outerShdw>
                </a:effectLst>
                <a:latin typeface="Helvetica" pitchFamily="2" charset="0"/>
              </a:defRPr>
            </a:lvl1pPr>
          </a:lstStyle>
          <a:p>
            <a:pPr lvl="0"/>
            <a:r>
              <a:rPr lang="en-US" dirty="0"/>
              <a:t>SECTION BREAK/ TRANSITION SLIDE</a:t>
            </a:r>
          </a:p>
        </p:txBody>
      </p:sp>
      <p:pic>
        <p:nvPicPr>
          <p:cNvPr id="5" name="Picture 4" descr="A close up of a logo&#10;&#10;Description automatically generated">
            <a:extLst>
              <a:ext uri="{FF2B5EF4-FFF2-40B4-BE49-F238E27FC236}">
                <a16:creationId xmlns:a16="http://schemas.microsoft.com/office/drawing/2014/main" id="{73D31933-7D67-D54C-8048-59AD4560A6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Tree>
    <p:extLst>
      <p:ext uri="{BB962C8B-B14F-4D97-AF65-F5344CB8AC3E}">
        <p14:creationId xmlns:p14="http://schemas.microsoft.com/office/powerpoint/2010/main" val="3979098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Break Slide4">
    <p:spTree>
      <p:nvGrpSpPr>
        <p:cNvPr id="1" name=""/>
        <p:cNvGrpSpPr/>
        <p:nvPr/>
      </p:nvGrpSpPr>
      <p:grpSpPr>
        <a:xfrm>
          <a:off x="0" y="0"/>
          <a:ext cx="0" cy="0"/>
          <a:chOff x="0" y="0"/>
          <a:chExt cx="0" cy="0"/>
        </a:xfrm>
      </p:grpSpPr>
      <p:pic>
        <p:nvPicPr>
          <p:cNvPr id="8" name="Picture 7" descr="A sign in front of a building&#10;&#10;Description automatically generated">
            <a:extLst>
              <a:ext uri="{FF2B5EF4-FFF2-40B4-BE49-F238E27FC236}">
                <a16:creationId xmlns:a16="http://schemas.microsoft.com/office/drawing/2014/main" id="{488A7EE0-3EE9-1B41-B9FF-7373BABDD7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202" y="0"/>
            <a:ext cx="1204604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F2346E69-E968-314F-865C-5B7DFCB7E6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
        <p:nvSpPr>
          <p:cNvPr id="14" name="Text Placeholder 12">
            <a:extLst>
              <a:ext uri="{FF2B5EF4-FFF2-40B4-BE49-F238E27FC236}">
                <a16:creationId xmlns:a16="http://schemas.microsoft.com/office/drawing/2014/main" id="{8427CB90-B1AF-F346-BC89-EC44BBEC3DE1}"/>
              </a:ext>
            </a:extLst>
          </p:cNvPr>
          <p:cNvSpPr>
            <a:spLocks noGrp="1"/>
          </p:cNvSpPr>
          <p:nvPr>
            <p:ph type="body" sz="quarter" idx="10" hasCustomPrompt="1"/>
          </p:nvPr>
        </p:nvSpPr>
        <p:spPr>
          <a:xfrm>
            <a:off x="900613" y="532873"/>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spTree>
    <p:extLst>
      <p:ext uri="{BB962C8B-B14F-4D97-AF65-F5344CB8AC3E}">
        <p14:creationId xmlns:p14="http://schemas.microsoft.com/office/powerpoint/2010/main" val="2057342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5">
    <p:spTree>
      <p:nvGrpSpPr>
        <p:cNvPr id="1" name=""/>
        <p:cNvGrpSpPr/>
        <p:nvPr/>
      </p:nvGrpSpPr>
      <p:grpSpPr>
        <a:xfrm>
          <a:off x="0" y="0"/>
          <a:ext cx="0" cy="0"/>
          <a:chOff x="0" y="0"/>
          <a:chExt cx="0" cy="0"/>
        </a:xfrm>
      </p:grpSpPr>
      <p:pic>
        <p:nvPicPr>
          <p:cNvPr id="3" name="Picture 2" descr="A close up of a cluttered desk&#10;&#10;Description automatically generated">
            <a:extLst>
              <a:ext uri="{FF2B5EF4-FFF2-40B4-BE49-F238E27FC236}">
                <a16:creationId xmlns:a16="http://schemas.microsoft.com/office/drawing/2014/main" id="{1CF682F6-C293-6A4D-9B1E-DF7CC929D3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115" y="-1"/>
            <a:ext cx="12056885" cy="6858001"/>
          </a:xfrm>
          <a:prstGeom prst="rect">
            <a:avLst/>
          </a:prstGeom>
        </p:spPr>
      </p:pic>
      <p:sp>
        <p:nvSpPr>
          <p:cNvPr id="7" name="Text Placeholder 12">
            <a:extLst>
              <a:ext uri="{FF2B5EF4-FFF2-40B4-BE49-F238E27FC236}">
                <a16:creationId xmlns:a16="http://schemas.microsoft.com/office/drawing/2014/main" id="{5510073B-537B-0D49-B4E1-5AC772D5D151}"/>
              </a:ext>
            </a:extLst>
          </p:cNvPr>
          <p:cNvSpPr>
            <a:spLocks noGrp="1"/>
          </p:cNvSpPr>
          <p:nvPr>
            <p:ph type="body" sz="quarter" idx="10" hasCustomPrompt="1"/>
          </p:nvPr>
        </p:nvSpPr>
        <p:spPr>
          <a:xfrm>
            <a:off x="6096000" y="2810667"/>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pic>
        <p:nvPicPr>
          <p:cNvPr id="8" name="Picture 7">
            <a:extLst>
              <a:ext uri="{FF2B5EF4-FFF2-40B4-BE49-F238E27FC236}">
                <a16:creationId xmlns:a16="http://schemas.microsoft.com/office/drawing/2014/main" id="{6A9CE911-8C0F-D644-9594-86E95F21AB2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45873" y="6054291"/>
            <a:ext cx="2613718" cy="475768"/>
          </a:xfrm>
          <a:prstGeom prst="rect">
            <a:avLst/>
          </a:prstGeom>
        </p:spPr>
      </p:pic>
    </p:spTree>
    <p:extLst>
      <p:ext uri="{BB962C8B-B14F-4D97-AF65-F5344CB8AC3E}">
        <p14:creationId xmlns:p14="http://schemas.microsoft.com/office/powerpoint/2010/main" val="113177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ition Slide 6">
    <p:spTree>
      <p:nvGrpSpPr>
        <p:cNvPr id="1" name=""/>
        <p:cNvGrpSpPr/>
        <p:nvPr/>
      </p:nvGrpSpPr>
      <p:grpSpPr>
        <a:xfrm>
          <a:off x="0" y="0"/>
          <a:ext cx="0" cy="0"/>
          <a:chOff x="0" y="0"/>
          <a:chExt cx="0" cy="0"/>
        </a:xfrm>
      </p:grpSpPr>
      <p:pic>
        <p:nvPicPr>
          <p:cNvPr id="9" name="Picture 8" descr="A view of a city&#10;&#10;Description automatically generated">
            <a:extLst>
              <a:ext uri="{FF2B5EF4-FFF2-40B4-BE49-F238E27FC236}">
                <a16:creationId xmlns:a16="http://schemas.microsoft.com/office/drawing/2014/main" id="{AE3A9CA1-3A58-114E-BACF-9ED266B041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0146" y="0"/>
            <a:ext cx="12041463" cy="6858000"/>
          </a:xfrm>
          <a:prstGeom prst="rect">
            <a:avLst/>
          </a:prstGeom>
        </p:spPr>
      </p:pic>
      <p:sp>
        <p:nvSpPr>
          <p:cNvPr id="6" name="Text Placeholder 12">
            <a:extLst>
              <a:ext uri="{FF2B5EF4-FFF2-40B4-BE49-F238E27FC236}">
                <a16:creationId xmlns:a16="http://schemas.microsoft.com/office/drawing/2014/main" id="{FCFFE94B-123E-C04C-82CB-EE0C2A59F643}"/>
              </a:ext>
            </a:extLst>
          </p:cNvPr>
          <p:cNvSpPr>
            <a:spLocks noGrp="1"/>
          </p:cNvSpPr>
          <p:nvPr>
            <p:ph type="body" sz="quarter" idx="10" hasCustomPrompt="1"/>
          </p:nvPr>
        </p:nvSpPr>
        <p:spPr>
          <a:xfrm>
            <a:off x="6096000" y="587013"/>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pic>
        <p:nvPicPr>
          <p:cNvPr id="11" name="Picture 10" descr="A close up of a logo&#10;&#10;Description automatically generated">
            <a:extLst>
              <a:ext uri="{FF2B5EF4-FFF2-40B4-BE49-F238E27FC236}">
                <a16:creationId xmlns:a16="http://schemas.microsoft.com/office/drawing/2014/main" id="{A87BEBE7-662D-334D-B3DD-14531AD2B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Tree>
    <p:extLst>
      <p:ext uri="{BB962C8B-B14F-4D97-AF65-F5344CB8AC3E}">
        <p14:creationId xmlns:p14="http://schemas.microsoft.com/office/powerpoint/2010/main" val="3600629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ition Slide 7">
    <p:spTree>
      <p:nvGrpSpPr>
        <p:cNvPr id="1" name=""/>
        <p:cNvGrpSpPr/>
        <p:nvPr/>
      </p:nvGrpSpPr>
      <p:grpSpPr>
        <a:xfrm>
          <a:off x="0" y="0"/>
          <a:ext cx="0" cy="0"/>
          <a:chOff x="0" y="0"/>
          <a:chExt cx="0" cy="0"/>
        </a:xfrm>
      </p:grpSpPr>
      <p:pic>
        <p:nvPicPr>
          <p:cNvPr id="4" name="Picture 3" descr="A view of a city at night&#10;&#10;Description automatically generated">
            <a:extLst>
              <a:ext uri="{FF2B5EF4-FFF2-40B4-BE49-F238E27FC236}">
                <a16:creationId xmlns:a16="http://schemas.microsoft.com/office/drawing/2014/main" id="{3C3AEF05-C58F-7B4F-A88C-D5659D3A5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a:xfrm>
            <a:off x="140147" y="-1"/>
            <a:ext cx="12041462" cy="6858001"/>
          </a:xfrm>
          <a:prstGeom prst="rect">
            <a:avLst/>
          </a:prstGeom>
        </p:spPr>
      </p:pic>
      <p:sp>
        <p:nvSpPr>
          <p:cNvPr id="5" name="Text Placeholder 12">
            <a:extLst>
              <a:ext uri="{FF2B5EF4-FFF2-40B4-BE49-F238E27FC236}">
                <a16:creationId xmlns:a16="http://schemas.microsoft.com/office/drawing/2014/main" id="{6747931A-6D7B-6240-AF8E-480710257079}"/>
              </a:ext>
            </a:extLst>
          </p:cNvPr>
          <p:cNvSpPr>
            <a:spLocks noGrp="1"/>
          </p:cNvSpPr>
          <p:nvPr>
            <p:ph type="body" sz="quarter" idx="10" hasCustomPrompt="1"/>
          </p:nvPr>
        </p:nvSpPr>
        <p:spPr>
          <a:xfrm>
            <a:off x="6096000" y="587013"/>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pic>
        <p:nvPicPr>
          <p:cNvPr id="6" name="Picture 5" descr="A close up of a logo&#10;&#10;Description automatically generated">
            <a:extLst>
              <a:ext uri="{FF2B5EF4-FFF2-40B4-BE49-F238E27FC236}">
                <a16:creationId xmlns:a16="http://schemas.microsoft.com/office/drawing/2014/main" id="{072352A9-751F-A14B-A030-D47E30C63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Tree>
    <p:extLst>
      <p:ext uri="{BB962C8B-B14F-4D97-AF65-F5344CB8AC3E}">
        <p14:creationId xmlns:p14="http://schemas.microsoft.com/office/powerpoint/2010/main" val="904256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1" y="593367"/>
            <a:ext cx="11360800" cy="763500"/>
          </a:xfrm>
          <a:prstGeom prst="rect">
            <a:avLst/>
          </a:prstGeom>
        </p:spPr>
        <p:txBody>
          <a:bodyPr lIns="130025" tIns="130025" rIns="130025" bIns="130025" anchor="t"/>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1" y="1536633"/>
            <a:ext cx="11360800" cy="4555200"/>
          </a:xfrm>
          <a:prstGeom prst="rect">
            <a:avLst/>
          </a:prstGeom>
        </p:spPr>
        <p:txBody>
          <a:bodyPr lIns="130025" tIns="130025" rIns="130025" bIns="1300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19"/>
          <p:cNvSpPr txBox="1">
            <a:spLocks noGrp="1"/>
          </p:cNvSpPr>
          <p:nvPr>
            <p:ph type="sldNum" idx="10"/>
          </p:nvPr>
        </p:nvSpPr>
        <p:spPr>
          <a:xfrm>
            <a:off x="11296055" y="6217296"/>
            <a:ext cx="732235" cy="524619"/>
          </a:xfrm>
        </p:spPr>
        <p:txBody>
          <a:bodyPr lIns="130025" tIns="130025" rIns="130025" bIns="130025">
            <a:noAutofit/>
          </a:bodyPr>
          <a:lstStyle>
            <a:lvl1pPr>
              <a:defRPr smtClean="0"/>
            </a:lvl1pPr>
          </a:lstStyle>
          <a:p>
            <a:pPr>
              <a:defRPr/>
            </a:pPr>
            <a:fld id="{5205FA92-BDFC-4481-8416-54D46528C682}" type="slidenum">
              <a:rPr lang="en-US" altLang="en-US"/>
              <a:pPr>
                <a:defRPr/>
              </a:pPr>
              <a:t>‹#›</a:t>
            </a:fld>
            <a:endParaRPr lang="en-US" altLang="en-US"/>
          </a:p>
        </p:txBody>
      </p:sp>
    </p:spTree>
    <p:extLst>
      <p:ext uri="{BB962C8B-B14F-4D97-AF65-F5344CB8AC3E}">
        <p14:creationId xmlns:p14="http://schemas.microsoft.com/office/powerpoint/2010/main" val="4202705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ubtitle, and Text Box">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FE0F801-82B8-4697-8B4B-E3DFE003097F}" type="slidenum">
              <a:rPr lang="en-US" smtClean="0"/>
              <a:pPr/>
              <a:t>‹#›</a:t>
            </a:fld>
            <a:endParaRPr lang="en-US" dirty="0"/>
          </a:p>
        </p:txBody>
      </p:sp>
      <p:sp>
        <p:nvSpPr>
          <p:cNvPr id="7" name="Title 10"/>
          <p:cNvSpPr>
            <a:spLocks noGrp="1"/>
          </p:cNvSpPr>
          <p:nvPr>
            <p:ph type="title" hasCustomPrompt="1"/>
          </p:nvPr>
        </p:nvSpPr>
        <p:spPr>
          <a:xfrm>
            <a:off x="609600" y="128848"/>
            <a:ext cx="10972800" cy="466341"/>
          </a:xfrm>
          <a:prstGeom prst="rect">
            <a:avLst/>
          </a:prstGeom>
        </p:spPr>
        <p:txBody>
          <a:bodyPr/>
          <a:lstStyle>
            <a:lvl1pPr>
              <a:defRPr i="0" baseline="0">
                <a:solidFill>
                  <a:schemeClr val="tx1">
                    <a:lumMod val="65000"/>
                    <a:lumOff val="35000"/>
                  </a:schemeClr>
                </a:solidFill>
              </a:defRPr>
            </a:lvl1pPr>
          </a:lstStyle>
          <a:p>
            <a:r>
              <a:rPr lang="en-US" dirty="0"/>
              <a:t>Title Palatino 24pt Bold</a:t>
            </a:r>
            <a:br>
              <a:rPr lang="en-US" dirty="0"/>
            </a:br>
            <a:endParaRPr lang="en-US" dirty="0"/>
          </a:p>
        </p:txBody>
      </p:sp>
      <p:sp>
        <p:nvSpPr>
          <p:cNvPr id="10" name="Text Placeholder 9"/>
          <p:cNvSpPr>
            <a:spLocks noGrp="1"/>
          </p:cNvSpPr>
          <p:nvPr>
            <p:ph type="body" sz="quarter" idx="23" hasCustomPrompt="1"/>
          </p:nvPr>
        </p:nvSpPr>
        <p:spPr>
          <a:xfrm>
            <a:off x="609599" y="1152144"/>
            <a:ext cx="11253216" cy="5038344"/>
          </a:xfrm>
        </p:spPr>
        <p:txBody>
          <a:bodyPr/>
          <a:lstStyle>
            <a:lvl1pPr marL="173822" marR="0" indent="-173822" algn="l" defTabSz="685766" rtl="0" eaLnBrk="1" fontAlgn="auto" latinLnBrk="0" hangingPunct="1">
              <a:lnSpc>
                <a:spcPct val="100000"/>
              </a:lnSpc>
              <a:spcBef>
                <a:spcPts val="0"/>
              </a:spcBef>
              <a:spcAft>
                <a:spcPts val="0"/>
              </a:spcAft>
              <a:buClrTx/>
              <a:buSzPct val="100000"/>
              <a:buFontTx/>
              <a:buNone/>
              <a:tabLst/>
              <a:defRPr baseline="0">
                <a:solidFill>
                  <a:srgbClr val="000000"/>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 Palatino 20pt Regular</a:t>
            </a:r>
          </a:p>
          <a:p>
            <a:pPr marL="173822" marR="0" lvl="0" indent="-173822" algn="l" defTabSz="685766" rtl="0" eaLnBrk="1" fontAlgn="auto" latinLnBrk="0" hangingPunct="1">
              <a:lnSpc>
                <a:spcPct val="100000"/>
              </a:lnSpc>
              <a:spcBef>
                <a:spcPts val="0"/>
              </a:spcBef>
              <a:spcAft>
                <a:spcPts val="0"/>
              </a:spcAft>
              <a:buClrTx/>
              <a:buSzPct val="100000"/>
              <a:buFontTx/>
              <a:buNone/>
              <a:tabLst/>
              <a:defRPr/>
            </a:pPr>
            <a:r>
              <a:rPr lang="en-US" dirty="0"/>
              <a:t>Second line with line spacing at 1.0 and no space before or after</a:t>
            </a:r>
          </a:p>
          <a:p>
            <a:pPr lvl="0"/>
            <a:endParaRPr lang="en-US" dirty="0"/>
          </a:p>
        </p:txBody>
      </p:sp>
    </p:spTree>
    <p:extLst>
      <p:ext uri="{BB962C8B-B14F-4D97-AF65-F5344CB8AC3E}">
        <p14:creationId xmlns:p14="http://schemas.microsoft.com/office/powerpoint/2010/main" val="3568078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8" name="Slide Number Placeholder 4"/>
          <p:cNvSpPr txBox="1">
            <a:spLocks/>
          </p:cNvSpPr>
          <p:nvPr userDrawn="1"/>
        </p:nvSpPr>
        <p:spPr>
          <a:xfrm>
            <a:off x="11862816" y="6693408"/>
            <a:ext cx="304800" cy="146304"/>
          </a:xfrm>
          <a:prstGeom prst="rect">
            <a:avLst/>
          </a:prstGeom>
        </p:spPr>
        <p:txBody>
          <a:bodyPr lIns="0" tIns="0" rIns="0" bIns="0" anchor="ctr" anchorCtr="1"/>
          <a:lstStyle>
            <a:lvl1pPr algn="ctr">
              <a:defRPr sz="900"/>
            </a:lvl1pPr>
          </a:lstStyle>
          <a:p>
            <a:pPr marL="0" marR="0" lvl="0" indent="0" algn="ctr" defTabSz="685766" rtl="0" eaLnBrk="1" fontAlgn="auto" latinLnBrk="0" hangingPunct="1">
              <a:lnSpc>
                <a:spcPct val="100000"/>
              </a:lnSpc>
              <a:spcBef>
                <a:spcPts val="0"/>
              </a:spcBef>
              <a:spcAft>
                <a:spcPts val="0"/>
              </a:spcAft>
              <a:buClrTx/>
              <a:buSzTx/>
              <a:buFontTx/>
              <a:buNone/>
              <a:tabLst/>
              <a:defRPr/>
            </a:pPr>
            <a:fld id="{8FE0F801-82B8-4697-8B4B-E3DFE003097F}" type="slidenum">
              <a:rPr kumimoji="0" lang="en-US" sz="751" b="0" i="0" u="none" strike="noStrike" kern="1200" cap="none" spc="0" normalizeH="0" baseline="0" noProof="0" smtClean="0">
                <a:ln>
                  <a:noFill/>
                </a:ln>
                <a:solidFill>
                  <a:schemeClr val="tx1">
                    <a:lumMod val="75000"/>
                    <a:lumOff val="25000"/>
                  </a:schemeClr>
                </a:solidFill>
                <a:effectLst/>
                <a:uLnTx/>
                <a:uFillTx/>
                <a:latin typeface="Palatino Linotype" pitchFamily="18" charset="0"/>
                <a:ea typeface="+mn-ea"/>
                <a:cs typeface="+mn-cs"/>
              </a:rPr>
              <a:pPr marL="0" marR="0" lvl="0" indent="0" algn="ctr" defTabSz="685766" rtl="0" eaLnBrk="1" fontAlgn="auto" latinLnBrk="0" hangingPunct="1">
                <a:lnSpc>
                  <a:spcPct val="100000"/>
                </a:lnSpc>
                <a:spcBef>
                  <a:spcPts val="0"/>
                </a:spcBef>
                <a:spcAft>
                  <a:spcPts val="0"/>
                </a:spcAft>
                <a:buClrTx/>
                <a:buSzTx/>
                <a:buFontTx/>
                <a:buNone/>
                <a:tabLst/>
                <a:defRPr/>
              </a:pPr>
              <a:t>‹#›</a:t>
            </a:fld>
            <a:endParaRPr kumimoji="0" lang="en-US" sz="751" b="0" i="0" u="none" strike="noStrike" kern="1200" cap="none" spc="0" normalizeH="0" baseline="0" noProof="0" dirty="0">
              <a:ln>
                <a:noFill/>
              </a:ln>
              <a:solidFill>
                <a:schemeClr val="tx1">
                  <a:lumMod val="75000"/>
                  <a:lumOff val="25000"/>
                </a:schemeClr>
              </a:solidFill>
              <a:effectLst/>
              <a:uLnTx/>
              <a:uFillTx/>
              <a:latin typeface="Palatino Linotype" pitchFamily="18" charset="0"/>
              <a:ea typeface="+mn-ea"/>
              <a:cs typeface="+mn-cs"/>
            </a:endParaRPr>
          </a:p>
        </p:txBody>
      </p:sp>
      <p:sp>
        <p:nvSpPr>
          <p:cNvPr id="16" name="Text Placeholder 21"/>
          <p:cNvSpPr>
            <a:spLocks noGrp="1"/>
          </p:cNvSpPr>
          <p:nvPr>
            <p:ph type="body" sz="quarter" idx="21" hasCustomPrompt="1"/>
          </p:nvPr>
        </p:nvSpPr>
        <p:spPr bwMode="gray">
          <a:xfrm>
            <a:off x="576855" y="5973943"/>
            <a:ext cx="5894916" cy="320040"/>
          </a:xfrm>
          <a:prstGeom prst="rect">
            <a:avLst/>
          </a:prstGeom>
        </p:spPr>
        <p:txBody>
          <a:bodyPr lIns="45720" tIns="45720" rIns="45720" bIns="45720" anchor="b">
            <a:noAutofit/>
          </a:bodyPr>
          <a:lstStyle>
            <a:lvl1pPr marL="85721" indent="-85721" algn="l">
              <a:spcBef>
                <a:spcPts val="0"/>
              </a:spcBef>
              <a:buFont typeface="+mj-lt"/>
              <a:buAutoNum type="arabicParenR"/>
              <a:defRPr sz="600" baseline="0">
                <a:latin typeface="Palatino Linotype" pitchFamily="18" charset="0"/>
              </a:defRPr>
            </a:lvl1pPr>
            <a:lvl2pPr algn="l">
              <a:buNone/>
              <a:defRPr sz="451"/>
            </a:lvl2pPr>
            <a:lvl3pPr algn="l">
              <a:buNone/>
              <a:defRPr sz="451"/>
            </a:lvl3pPr>
            <a:lvl4pPr algn="l">
              <a:buNone/>
              <a:defRPr sz="451"/>
            </a:lvl4pPr>
            <a:lvl5pPr algn="l">
              <a:buNone/>
              <a:defRPr sz="451"/>
            </a:lvl5pPr>
          </a:lstStyle>
          <a:p>
            <a:pPr lvl="0"/>
            <a:r>
              <a:rPr lang="en-US" dirty="0"/>
              <a:t>Click to add footnote. Numbers appear automatically (no additional space or tab needed). Use a period at the end of each footnote. Stretch the box to the right as needed.</a:t>
            </a:r>
          </a:p>
        </p:txBody>
      </p:sp>
      <p:sp>
        <p:nvSpPr>
          <p:cNvPr id="17" name="Text Placeholder 21"/>
          <p:cNvSpPr>
            <a:spLocks noGrp="1"/>
          </p:cNvSpPr>
          <p:nvPr>
            <p:ph type="body" sz="quarter" idx="17" hasCustomPrompt="1"/>
          </p:nvPr>
        </p:nvSpPr>
        <p:spPr bwMode="gray">
          <a:xfrm>
            <a:off x="576862" y="6293983"/>
            <a:ext cx="4414345" cy="320040"/>
          </a:xfrm>
          <a:prstGeom prst="rect">
            <a:avLst/>
          </a:prstGeom>
        </p:spPr>
        <p:txBody>
          <a:bodyPr lIns="45720" tIns="45720" rIns="45720" bIns="45720" anchor="b">
            <a:noAutofit/>
          </a:bodyPr>
          <a:lstStyle>
            <a:lvl1pPr marL="0" indent="0" algn="l">
              <a:spcBef>
                <a:spcPts val="0"/>
              </a:spcBef>
              <a:buNone/>
              <a:defRPr sz="600" baseline="0">
                <a:latin typeface="Palatino Linotype" pitchFamily="18" charset="0"/>
              </a:defRPr>
            </a:lvl1pPr>
            <a:lvl2pPr algn="l">
              <a:buNone/>
              <a:defRPr sz="451"/>
            </a:lvl2pPr>
            <a:lvl3pPr algn="l">
              <a:buNone/>
              <a:defRPr sz="451"/>
            </a:lvl3pPr>
            <a:lvl4pPr algn="l">
              <a:buNone/>
              <a:defRPr sz="451"/>
            </a:lvl4pPr>
            <a:lvl5pPr algn="l">
              <a:buNone/>
              <a:defRPr sz="451"/>
            </a:lvl5pPr>
          </a:lstStyle>
          <a:p>
            <a:pPr lvl="0"/>
            <a:r>
              <a:rPr lang="en-US" dirty="0"/>
              <a:t>Source: Click to add source. Use a single space after “Source:” and a period at the end of the source. Stretch the box to the left as needed.</a:t>
            </a:r>
          </a:p>
        </p:txBody>
      </p:sp>
      <p:sp>
        <p:nvSpPr>
          <p:cNvPr id="11" name="Slide Number Placeholder 10"/>
          <p:cNvSpPr>
            <a:spLocks noGrp="1"/>
          </p:cNvSpPr>
          <p:nvPr>
            <p:ph type="sldNum" sz="quarter" idx="23"/>
          </p:nvPr>
        </p:nvSpPr>
        <p:spPr/>
        <p:txBody>
          <a:bodyPr/>
          <a:lstStyle/>
          <a:p>
            <a:fld id="{8FE0F801-82B8-4697-8B4B-E3DFE003097F}" type="slidenum">
              <a:rPr lang="en-US" smtClean="0"/>
              <a:pPr/>
              <a:t>‹#›</a:t>
            </a:fld>
            <a:endParaRPr lang="en-US" dirty="0"/>
          </a:p>
        </p:txBody>
      </p:sp>
      <p:sp>
        <p:nvSpPr>
          <p:cNvPr id="14" name="Title 10"/>
          <p:cNvSpPr>
            <a:spLocks noGrp="1"/>
          </p:cNvSpPr>
          <p:nvPr>
            <p:ph type="title" hasCustomPrompt="1"/>
          </p:nvPr>
        </p:nvSpPr>
        <p:spPr>
          <a:xfrm>
            <a:off x="576855" y="243978"/>
            <a:ext cx="10972800" cy="466341"/>
          </a:xfrm>
          <a:prstGeom prst="rect">
            <a:avLst/>
          </a:prstGeom>
        </p:spPr>
        <p:txBody>
          <a:bodyPr/>
          <a:lstStyle>
            <a:lvl1pPr>
              <a:defRPr sz="2667" i="0" baseline="0">
                <a:solidFill>
                  <a:schemeClr val="tx1">
                    <a:lumMod val="65000"/>
                    <a:lumOff val="35000"/>
                  </a:schemeClr>
                </a:solidFill>
              </a:defRPr>
            </a:lvl1pPr>
          </a:lstStyle>
          <a:p>
            <a:r>
              <a:rPr lang="en-US" dirty="0"/>
              <a:t>Title Palatino 24pt Bold</a:t>
            </a:r>
            <a:br>
              <a:rPr lang="en-US" dirty="0"/>
            </a:br>
            <a:endParaRPr lang="en-US" dirty="0"/>
          </a:p>
        </p:txBody>
      </p:sp>
    </p:spTree>
    <p:extLst>
      <p:ext uri="{BB962C8B-B14F-4D97-AF65-F5344CB8AC3E}">
        <p14:creationId xmlns:p14="http://schemas.microsoft.com/office/powerpoint/2010/main" val="392712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D363D-C670-8153-4D8F-FF944702F959}"/>
              </a:ext>
            </a:extLst>
          </p:cNvPr>
          <p:cNvSpPr>
            <a:spLocks noGrp="1"/>
          </p:cNvSpPr>
          <p:nvPr>
            <p:ph type="sldNum" sz="quarter" idx="10"/>
          </p:nvPr>
        </p:nvSpPr>
        <p:spPr/>
        <p:txBody>
          <a:bodyPr/>
          <a:lstStyle/>
          <a:p>
            <a:fld id="{05D06465-3E98-4EAD-BD42-57E23508A2B9}" type="slidenum">
              <a:rPr lang="en-US" smtClean="0"/>
              <a:pPr/>
              <a:t>‹#›</a:t>
            </a:fld>
            <a:endParaRPr lang="en-US"/>
          </a:p>
        </p:txBody>
      </p:sp>
    </p:spTree>
    <p:extLst>
      <p:ext uri="{BB962C8B-B14F-4D97-AF65-F5344CB8AC3E}">
        <p14:creationId xmlns:p14="http://schemas.microsoft.com/office/powerpoint/2010/main" val="2516694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200757-ABB8-06DF-942B-C9431278E2F7}"/>
              </a:ext>
            </a:extLst>
          </p:cNvPr>
          <p:cNvSpPr>
            <a:spLocks noGrp="1"/>
          </p:cNvSpPr>
          <p:nvPr>
            <p:ph type="sldNum" sz="quarter" idx="10"/>
          </p:nvPr>
        </p:nvSpPr>
        <p:spPr/>
        <p:txBody>
          <a:bodyPr/>
          <a:lstStyle/>
          <a:p>
            <a:fld id="{05D06465-3E98-4EAD-BD42-57E23508A2B9}" type="slidenum">
              <a:rPr lang="en-US" smtClean="0"/>
              <a:pPr/>
              <a:t>‹#›</a:t>
            </a:fld>
            <a:endParaRPr lang="en-US"/>
          </a:p>
        </p:txBody>
      </p:sp>
    </p:spTree>
    <p:extLst>
      <p:ext uri="{BB962C8B-B14F-4D97-AF65-F5344CB8AC3E}">
        <p14:creationId xmlns:p14="http://schemas.microsoft.com/office/powerpoint/2010/main" val="3230659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3D77-5F1A-9E00-2479-32501CA034B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8B5B33-28CC-452E-9B5C-AAB9218FBD8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6584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6203-7543-CE47-8A1E-A889E9113A6F}"/>
              </a:ext>
            </a:extLst>
          </p:cNvPr>
          <p:cNvSpPr>
            <a:spLocks noGrp="1"/>
          </p:cNvSpPr>
          <p:nvPr>
            <p:ph type="title" hasCustomPrompt="1"/>
          </p:nvPr>
        </p:nvSpPr>
        <p:spPr>
          <a:xfrm>
            <a:off x="762785" y="620440"/>
            <a:ext cx="4992556" cy="1325563"/>
          </a:xfrm>
          <a:prstGeom prst="rect">
            <a:avLst/>
          </a:prstGeom>
        </p:spPr>
        <p:txBody>
          <a:bodyPr/>
          <a:lstStyle/>
          <a:p>
            <a:r>
              <a:rPr lang="en-US" dirty="0"/>
              <a:t>HEADING TEXT</a:t>
            </a:r>
            <a:br>
              <a:rPr lang="en-US" dirty="0"/>
            </a:br>
            <a:r>
              <a:rPr lang="en-US" dirty="0"/>
              <a:t>GOES HERE</a:t>
            </a:r>
          </a:p>
        </p:txBody>
      </p:sp>
      <p:sp>
        <p:nvSpPr>
          <p:cNvPr id="18" name="Text Placeholder 17">
            <a:extLst>
              <a:ext uri="{FF2B5EF4-FFF2-40B4-BE49-F238E27FC236}">
                <a16:creationId xmlns:a16="http://schemas.microsoft.com/office/drawing/2014/main" id="{1FC070BE-1FEE-F04B-B456-3EF06CBAAE5B}"/>
              </a:ext>
            </a:extLst>
          </p:cNvPr>
          <p:cNvSpPr>
            <a:spLocks noGrp="1"/>
          </p:cNvSpPr>
          <p:nvPr>
            <p:ph type="body" sz="quarter" idx="10" hasCustomPrompt="1"/>
          </p:nvPr>
        </p:nvSpPr>
        <p:spPr>
          <a:xfrm>
            <a:off x="762785" y="2244844"/>
            <a:ext cx="4660243" cy="830997"/>
          </a:xfrm>
          <a:prstGeom prst="rect">
            <a:avLst/>
          </a:prstGeom>
        </p:spPr>
        <p:txBody>
          <a:bodyPr/>
          <a:lstStyle>
            <a:lvl1pPr marL="0" indent="0">
              <a:buNone/>
              <a:defRPr sz="1600" i="1">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20" name="Text Placeholder 19">
            <a:extLst>
              <a:ext uri="{FF2B5EF4-FFF2-40B4-BE49-F238E27FC236}">
                <a16:creationId xmlns:a16="http://schemas.microsoft.com/office/drawing/2014/main" id="{145ACD58-D78E-8E48-9455-5C51433032AB}"/>
              </a:ext>
            </a:extLst>
          </p:cNvPr>
          <p:cNvSpPr>
            <a:spLocks noGrp="1"/>
          </p:cNvSpPr>
          <p:nvPr>
            <p:ph type="body" sz="quarter" idx="11" hasCustomPrompt="1"/>
          </p:nvPr>
        </p:nvSpPr>
        <p:spPr>
          <a:xfrm>
            <a:off x="762802" y="3610038"/>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22" name="Text Placeholder 21">
            <a:extLst>
              <a:ext uri="{FF2B5EF4-FFF2-40B4-BE49-F238E27FC236}">
                <a16:creationId xmlns:a16="http://schemas.microsoft.com/office/drawing/2014/main" id="{A23DA182-ED9A-0045-A9F8-B4FE7EBCB5AA}"/>
              </a:ext>
            </a:extLst>
          </p:cNvPr>
          <p:cNvSpPr>
            <a:spLocks noGrp="1"/>
          </p:cNvSpPr>
          <p:nvPr>
            <p:ph type="body" sz="quarter" idx="12" hasCustomPrompt="1"/>
          </p:nvPr>
        </p:nvSpPr>
        <p:spPr>
          <a:xfrm>
            <a:off x="762785" y="3256878"/>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28" name="Rectangle 27">
            <a:extLst>
              <a:ext uri="{FF2B5EF4-FFF2-40B4-BE49-F238E27FC236}">
                <a16:creationId xmlns:a16="http://schemas.microsoft.com/office/drawing/2014/main" id="{B24D301D-51D2-7B49-B36F-2D3B066FD32F}"/>
              </a:ext>
            </a:extLst>
          </p:cNvPr>
          <p:cNvSpPr/>
          <p:nvPr userDrawn="1"/>
        </p:nvSpPr>
        <p:spPr>
          <a:xfrm>
            <a:off x="0" y="555892"/>
            <a:ext cx="416859" cy="1219120"/>
          </a:xfrm>
          <a:prstGeom prst="rect">
            <a:avLst/>
          </a:prstGeom>
          <a:solidFill>
            <a:srgbClr val="CBB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15">
            <a:extLst>
              <a:ext uri="{FF2B5EF4-FFF2-40B4-BE49-F238E27FC236}">
                <a16:creationId xmlns:a16="http://schemas.microsoft.com/office/drawing/2014/main" id="{BBB4CB9C-ACE6-C049-B0B7-CFE3862C2E27}"/>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
        <p:nvSpPr>
          <p:cNvPr id="3" name="Slide Number Placeholder 2">
            <a:extLst>
              <a:ext uri="{FF2B5EF4-FFF2-40B4-BE49-F238E27FC236}">
                <a16:creationId xmlns:a16="http://schemas.microsoft.com/office/drawing/2014/main" id="{4F9010D9-45BF-0227-168A-A515495905E4}"/>
              </a:ext>
            </a:extLst>
          </p:cNvPr>
          <p:cNvSpPr>
            <a:spLocks noGrp="1"/>
          </p:cNvSpPr>
          <p:nvPr>
            <p:ph type="sldNum" sz="quarter" idx="14"/>
          </p:nvPr>
        </p:nvSpPr>
        <p:spPr/>
        <p:txBody>
          <a:bodyPr/>
          <a:lstStyle/>
          <a:p>
            <a:fld id="{05D06465-3E98-4EAD-BD42-57E23508A2B9}" type="slidenum">
              <a:rPr lang="en-US" smtClean="0"/>
              <a:pPr/>
              <a:t>‹#›</a:t>
            </a:fld>
            <a:endParaRPr lang="en-US"/>
          </a:p>
        </p:txBody>
      </p:sp>
    </p:spTree>
    <p:extLst>
      <p:ext uri="{BB962C8B-B14F-4D97-AF65-F5344CB8AC3E}">
        <p14:creationId xmlns:p14="http://schemas.microsoft.com/office/powerpoint/2010/main" val="1750613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mall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A6B9E0-8BB5-5A4E-B3FD-96457F7267FA}"/>
              </a:ext>
            </a:extLst>
          </p:cNvPr>
          <p:cNvSpPr/>
          <p:nvPr userDrawn="1"/>
        </p:nvSpPr>
        <p:spPr>
          <a:xfrm>
            <a:off x="0" y="555892"/>
            <a:ext cx="416859" cy="707886"/>
          </a:xfrm>
          <a:prstGeom prst="rect">
            <a:avLst/>
          </a:prstGeom>
          <a:solidFill>
            <a:srgbClr val="CBB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C8EB69E-47F3-694D-A275-23388F3B4E72}"/>
              </a:ext>
            </a:extLst>
          </p:cNvPr>
          <p:cNvSpPr>
            <a:spLocks noGrp="1"/>
          </p:cNvSpPr>
          <p:nvPr>
            <p:ph type="title" hasCustomPrompt="1"/>
          </p:nvPr>
        </p:nvSpPr>
        <p:spPr>
          <a:xfrm>
            <a:off x="762784" y="620441"/>
            <a:ext cx="9143215" cy="643338"/>
          </a:xfrm>
          <a:prstGeom prst="rect">
            <a:avLst/>
          </a:prstGeom>
        </p:spPr>
        <p:txBody>
          <a:bodyPr/>
          <a:lstStyle/>
          <a:p>
            <a:r>
              <a:rPr lang="en-US" dirty="0"/>
              <a:t>HEADING TEXT GOES HERE</a:t>
            </a:r>
          </a:p>
        </p:txBody>
      </p:sp>
      <p:sp>
        <p:nvSpPr>
          <p:cNvPr id="13" name="Text Placeholder 17">
            <a:extLst>
              <a:ext uri="{FF2B5EF4-FFF2-40B4-BE49-F238E27FC236}">
                <a16:creationId xmlns:a16="http://schemas.microsoft.com/office/drawing/2014/main" id="{0F974FB2-8D75-DA41-B324-DD4C53B0A3C7}"/>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1">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14" name="Text Placeholder 19">
            <a:extLst>
              <a:ext uri="{FF2B5EF4-FFF2-40B4-BE49-F238E27FC236}">
                <a16:creationId xmlns:a16="http://schemas.microsoft.com/office/drawing/2014/main" id="{2C089CB9-1237-DF47-979F-BF42687AD1AC}"/>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15" name="Text Placeholder 21">
            <a:extLst>
              <a:ext uri="{FF2B5EF4-FFF2-40B4-BE49-F238E27FC236}">
                <a16:creationId xmlns:a16="http://schemas.microsoft.com/office/drawing/2014/main" id="{1AA03A5E-6068-E541-BC6B-D15350A09AF3}"/>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8" name="Picture Placeholder 15">
            <a:extLst>
              <a:ext uri="{FF2B5EF4-FFF2-40B4-BE49-F238E27FC236}">
                <a16:creationId xmlns:a16="http://schemas.microsoft.com/office/drawing/2014/main" id="{8AE174FD-3800-994F-BFA6-327768F38313}"/>
              </a:ext>
            </a:extLst>
          </p:cNvPr>
          <p:cNvSpPr>
            <a:spLocks noGrp="1"/>
          </p:cNvSpPr>
          <p:nvPr>
            <p:ph type="pic" sz="quarter" idx="13" hasCustomPrompt="1"/>
          </p:nvPr>
        </p:nvSpPr>
        <p:spPr>
          <a:xfrm>
            <a:off x="6104724" y="1922114"/>
            <a:ext cx="5324475" cy="3916866"/>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
        <p:nvSpPr>
          <p:cNvPr id="2" name="Slide Number Placeholder 1">
            <a:extLst>
              <a:ext uri="{FF2B5EF4-FFF2-40B4-BE49-F238E27FC236}">
                <a16:creationId xmlns:a16="http://schemas.microsoft.com/office/drawing/2014/main" id="{25879121-E9DA-32A0-4F62-34DAF3857C27}"/>
              </a:ext>
            </a:extLst>
          </p:cNvPr>
          <p:cNvSpPr>
            <a:spLocks noGrp="1"/>
          </p:cNvSpPr>
          <p:nvPr>
            <p:ph type="sldNum" sz="quarter" idx="14"/>
          </p:nvPr>
        </p:nvSpPr>
        <p:spPr/>
        <p:txBody>
          <a:bodyPr/>
          <a:lstStyle/>
          <a:p>
            <a:fld id="{05D06465-3E98-4EAD-BD42-57E23508A2B9}" type="slidenum">
              <a:rPr lang="en-US" smtClean="0"/>
              <a:pPr/>
              <a:t>‹#›</a:t>
            </a:fld>
            <a:endParaRPr lang="en-US"/>
          </a:p>
        </p:txBody>
      </p:sp>
    </p:spTree>
    <p:extLst>
      <p:ext uri="{BB962C8B-B14F-4D97-AF65-F5344CB8AC3E}">
        <p14:creationId xmlns:p14="http://schemas.microsoft.com/office/powerpoint/2010/main" val="280710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inical Car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646B38-2DA4-0D4B-ADBF-652AA90F5193}"/>
              </a:ext>
            </a:extLst>
          </p:cNvPr>
          <p:cNvGrpSpPr/>
          <p:nvPr userDrawn="1"/>
        </p:nvGrpSpPr>
        <p:grpSpPr>
          <a:xfrm>
            <a:off x="600622" y="494100"/>
            <a:ext cx="946988" cy="946988"/>
            <a:chOff x="3693446" y="2806995"/>
            <a:chExt cx="946988" cy="946988"/>
          </a:xfrm>
        </p:grpSpPr>
        <p:sp>
          <p:nvSpPr>
            <p:cNvPr id="8" name="Oval 7">
              <a:extLst>
                <a:ext uri="{FF2B5EF4-FFF2-40B4-BE49-F238E27FC236}">
                  <a16:creationId xmlns:a16="http://schemas.microsoft.com/office/drawing/2014/main" id="{79BCEFF0-634C-2141-9CAA-A4B41968BB86}"/>
                </a:ext>
              </a:extLst>
            </p:cNvPr>
            <p:cNvSpPr/>
            <p:nvPr/>
          </p:nvSpPr>
          <p:spPr>
            <a:xfrm>
              <a:off x="3693446" y="2806995"/>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FB0DEC4-6C7E-2D41-86D8-E0D0C3DBA7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9665" y="2909785"/>
              <a:ext cx="720601" cy="720601"/>
            </a:xfrm>
            <a:prstGeom prst="rect">
              <a:avLst/>
            </a:prstGeom>
          </p:spPr>
        </p:pic>
      </p:grpSp>
      <p:sp>
        <p:nvSpPr>
          <p:cNvPr id="10" name="Title 1">
            <a:extLst>
              <a:ext uri="{FF2B5EF4-FFF2-40B4-BE49-F238E27FC236}">
                <a16:creationId xmlns:a16="http://schemas.microsoft.com/office/drawing/2014/main" id="{1DF9BF6F-5BE5-A949-A2BE-FEB6D3DE7380}"/>
              </a:ext>
            </a:extLst>
          </p:cNvPr>
          <p:cNvSpPr>
            <a:spLocks noGrp="1"/>
          </p:cNvSpPr>
          <p:nvPr>
            <p:ph type="title" hasCustomPrompt="1"/>
          </p:nvPr>
        </p:nvSpPr>
        <p:spPr>
          <a:xfrm>
            <a:off x="1663829" y="811650"/>
            <a:ext cx="4660243" cy="311888"/>
          </a:xfrm>
          <a:prstGeom prst="rect">
            <a:avLst/>
          </a:prstGeom>
        </p:spPr>
        <p:txBody>
          <a:bodyPr/>
          <a:lstStyle>
            <a:lvl1pPr>
              <a:defRPr sz="2000"/>
            </a:lvl1pPr>
          </a:lstStyle>
          <a:p>
            <a:r>
              <a:rPr lang="en-US" dirty="0"/>
              <a:t>CLINICAL CARE HEADLINE</a:t>
            </a:r>
          </a:p>
        </p:txBody>
      </p:sp>
      <p:sp>
        <p:nvSpPr>
          <p:cNvPr id="12" name="Text Placeholder 17">
            <a:extLst>
              <a:ext uri="{FF2B5EF4-FFF2-40B4-BE49-F238E27FC236}">
                <a16:creationId xmlns:a16="http://schemas.microsoft.com/office/drawing/2014/main" id="{632BF96A-B5EB-CE4D-B28C-D3E503A4302A}"/>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13" name="Text Placeholder 19">
            <a:extLst>
              <a:ext uri="{FF2B5EF4-FFF2-40B4-BE49-F238E27FC236}">
                <a16:creationId xmlns:a16="http://schemas.microsoft.com/office/drawing/2014/main" id="{B78C0FC2-AC0D-294F-9B31-E0C4B664BC35}"/>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14" name="Text Placeholder 21">
            <a:extLst>
              <a:ext uri="{FF2B5EF4-FFF2-40B4-BE49-F238E27FC236}">
                <a16:creationId xmlns:a16="http://schemas.microsoft.com/office/drawing/2014/main" id="{97048F38-8868-E245-9A6A-ACE7B8690CFC}"/>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9" name="Picture Placeholder 15">
            <a:extLst>
              <a:ext uri="{FF2B5EF4-FFF2-40B4-BE49-F238E27FC236}">
                <a16:creationId xmlns:a16="http://schemas.microsoft.com/office/drawing/2014/main" id="{2C5BB342-F305-7C4A-AB1C-2B52530AFB7C}"/>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2572251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novation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797ACA-64C8-7D40-89A6-029F81442CA3}"/>
              </a:ext>
            </a:extLst>
          </p:cNvPr>
          <p:cNvGrpSpPr/>
          <p:nvPr userDrawn="1"/>
        </p:nvGrpSpPr>
        <p:grpSpPr>
          <a:xfrm>
            <a:off x="600622" y="494100"/>
            <a:ext cx="946988" cy="946988"/>
            <a:chOff x="600622" y="494100"/>
            <a:chExt cx="946988" cy="946988"/>
          </a:xfrm>
        </p:grpSpPr>
        <p:sp>
          <p:nvSpPr>
            <p:cNvPr id="4" name="Oval 3">
              <a:extLst>
                <a:ext uri="{FF2B5EF4-FFF2-40B4-BE49-F238E27FC236}">
                  <a16:creationId xmlns:a16="http://schemas.microsoft.com/office/drawing/2014/main" id="{0FF4B835-26A5-6446-8C81-08408FEF2E79}"/>
                </a:ext>
              </a:extLst>
            </p:cNvPr>
            <p:cNvSpPr/>
            <p:nvPr/>
          </p:nvSpPr>
          <p:spPr>
            <a:xfrm>
              <a:off x="600622" y="494100"/>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A close up of a logo&#10;&#10;Description automatically generated">
              <a:extLst>
                <a:ext uri="{FF2B5EF4-FFF2-40B4-BE49-F238E27FC236}">
                  <a16:creationId xmlns:a16="http://schemas.microsoft.com/office/drawing/2014/main" id="{C1B9D8A2-E10E-C240-BB52-98F8170767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5483" y="658960"/>
              <a:ext cx="617266" cy="617266"/>
            </a:xfrm>
            <a:prstGeom prst="rect">
              <a:avLst/>
            </a:prstGeom>
          </p:spPr>
        </p:pic>
      </p:grpSp>
      <p:sp>
        <p:nvSpPr>
          <p:cNvPr id="6" name="Title 1">
            <a:extLst>
              <a:ext uri="{FF2B5EF4-FFF2-40B4-BE49-F238E27FC236}">
                <a16:creationId xmlns:a16="http://schemas.microsoft.com/office/drawing/2014/main" id="{725F7162-D169-464C-AC28-508EBE3089B6}"/>
              </a:ext>
            </a:extLst>
          </p:cNvPr>
          <p:cNvSpPr>
            <a:spLocks noGrp="1"/>
          </p:cNvSpPr>
          <p:nvPr>
            <p:ph type="title" hasCustomPrompt="1"/>
          </p:nvPr>
        </p:nvSpPr>
        <p:spPr>
          <a:xfrm>
            <a:off x="1663829" y="811650"/>
            <a:ext cx="4660243" cy="311888"/>
          </a:xfrm>
          <a:prstGeom prst="rect">
            <a:avLst/>
          </a:prstGeom>
        </p:spPr>
        <p:txBody>
          <a:bodyPr/>
          <a:lstStyle>
            <a:lvl1pPr>
              <a:defRPr sz="2000"/>
            </a:lvl1pPr>
          </a:lstStyle>
          <a:p>
            <a:r>
              <a:rPr lang="en-US" dirty="0"/>
              <a:t>INNOVATION HEADLINE</a:t>
            </a:r>
          </a:p>
        </p:txBody>
      </p:sp>
      <p:sp>
        <p:nvSpPr>
          <p:cNvPr id="7" name="Text Placeholder 17">
            <a:extLst>
              <a:ext uri="{FF2B5EF4-FFF2-40B4-BE49-F238E27FC236}">
                <a16:creationId xmlns:a16="http://schemas.microsoft.com/office/drawing/2014/main" id="{0A904540-C743-F240-9D83-88C35256DDFD}"/>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8" name="Text Placeholder 19">
            <a:extLst>
              <a:ext uri="{FF2B5EF4-FFF2-40B4-BE49-F238E27FC236}">
                <a16:creationId xmlns:a16="http://schemas.microsoft.com/office/drawing/2014/main" id="{C27EDD35-7F0C-4E41-A6AF-912CBA83E025}"/>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9" name="Text Placeholder 21">
            <a:extLst>
              <a:ext uri="{FF2B5EF4-FFF2-40B4-BE49-F238E27FC236}">
                <a16:creationId xmlns:a16="http://schemas.microsoft.com/office/drawing/2014/main" id="{62B64F62-B39C-884B-AA09-8D7E8B40FDA4}"/>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1" name="Picture Placeholder 15">
            <a:extLst>
              <a:ext uri="{FF2B5EF4-FFF2-40B4-BE49-F238E27FC236}">
                <a16:creationId xmlns:a16="http://schemas.microsoft.com/office/drawing/2014/main" id="{56B375AC-58B2-7345-BDF1-578A007A55CA}"/>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64678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search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5AD0B6-2B6C-FA4D-ABA4-26B7B50E3F8B}"/>
              </a:ext>
            </a:extLst>
          </p:cNvPr>
          <p:cNvGrpSpPr/>
          <p:nvPr userDrawn="1"/>
        </p:nvGrpSpPr>
        <p:grpSpPr>
          <a:xfrm>
            <a:off x="600622" y="494100"/>
            <a:ext cx="946988" cy="946988"/>
            <a:chOff x="600622" y="494100"/>
            <a:chExt cx="946988" cy="946988"/>
          </a:xfrm>
        </p:grpSpPr>
        <p:sp>
          <p:nvSpPr>
            <p:cNvPr id="4" name="Oval 3">
              <a:extLst>
                <a:ext uri="{FF2B5EF4-FFF2-40B4-BE49-F238E27FC236}">
                  <a16:creationId xmlns:a16="http://schemas.microsoft.com/office/drawing/2014/main" id="{0F3A379D-1320-A64A-8C76-30C9FE7FC1BD}"/>
                </a:ext>
              </a:extLst>
            </p:cNvPr>
            <p:cNvSpPr/>
            <p:nvPr/>
          </p:nvSpPr>
          <p:spPr>
            <a:xfrm>
              <a:off x="600622" y="494100"/>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A7CB0C8-EBE5-7748-8915-FC6D08E1C1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972" y="615449"/>
              <a:ext cx="704288" cy="704288"/>
            </a:xfrm>
            <a:prstGeom prst="rect">
              <a:avLst/>
            </a:prstGeom>
          </p:spPr>
        </p:pic>
      </p:grpSp>
      <p:sp>
        <p:nvSpPr>
          <p:cNvPr id="6" name="Title 1">
            <a:extLst>
              <a:ext uri="{FF2B5EF4-FFF2-40B4-BE49-F238E27FC236}">
                <a16:creationId xmlns:a16="http://schemas.microsoft.com/office/drawing/2014/main" id="{751C049B-037A-E74B-943B-377837A7AA4B}"/>
              </a:ext>
            </a:extLst>
          </p:cNvPr>
          <p:cNvSpPr>
            <a:spLocks noGrp="1"/>
          </p:cNvSpPr>
          <p:nvPr>
            <p:ph type="title" hasCustomPrompt="1"/>
          </p:nvPr>
        </p:nvSpPr>
        <p:spPr>
          <a:xfrm>
            <a:off x="1663829" y="811650"/>
            <a:ext cx="4581107" cy="311888"/>
          </a:xfrm>
          <a:prstGeom prst="rect">
            <a:avLst/>
          </a:prstGeom>
        </p:spPr>
        <p:txBody>
          <a:bodyPr/>
          <a:lstStyle>
            <a:lvl1pPr>
              <a:defRPr sz="2000"/>
            </a:lvl1pPr>
          </a:lstStyle>
          <a:p>
            <a:r>
              <a:rPr lang="en-US" dirty="0"/>
              <a:t>RESEARCH HEADLINE</a:t>
            </a:r>
          </a:p>
        </p:txBody>
      </p:sp>
      <p:sp>
        <p:nvSpPr>
          <p:cNvPr id="7" name="Text Placeholder 17">
            <a:extLst>
              <a:ext uri="{FF2B5EF4-FFF2-40B4-BE49-F238E27FC236}">
                <a16:creationId xmlns:a16="http://schemas.microsoft.com/office/drawing/2014/main" id="{97AAA9A8-1C75-6440-999B-00827C6CC01A}"/>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8" name="Text Placeholder 19">
            <a:extLst>
              <a:ext uri="{FF2B5EF4-FFF2-40B4-BE49-F238E27FC236}">
                <a16:creationId xmlns:a16="http://schemas.microsoft.com/office/drawing/2014/main" id="{94B577A8-CF1D-3142-A816-011F969413F2}"/>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9" name="Text Placeholder 21">
            <a:extLst>
              <a:ext uri="{FF2B5EF4-FFF2-40B4-BE49-F238E27FC236}">
                <a16:creationId xmlns:a16="http://schemas.microsoft.com/office/drawing/2014/main" id="{8FF370A9-2602-D74B-AE49-0AC661AFF67E}"/>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1" name="Picture Placeholder 15">
            <a:extLst>
              <a:ext uri="{FF2B5EF4-FFF2-40B4-BE49-F238E27FC236}">
                <a16:creationId xmlns:a16="http://schemas.microsoft.com/office/drawing/2014/main" id="{453BF050-CD13-C94C-B9CE-B2E72A1FA25D}"/>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3897868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ducation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525F57E-86A8-8144-8038-AEFA51EB9EED}"/>
              </a:ext>
            </a:extLst>
          </p:cNvPr>
          <p:cNvSpPr/>
          <p:nvPr userDrawn="1"/>
        </p:nvSpPr>
        <p:spPr>
          <a:xfrm>
            <a:off x="600622" y="494100"/>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8A53CE1-7B8D-F74E-9A10-561D816A71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6579" y="598495"/>
            <a:ext cx="765089" cy="765089"/>
          </a:xfrm>
          <a:prstGeom prst="rect">
            <a:avLst/>
          </a:prstGeom>
        </p:spPr>
      </p:pic>
      <p:sp>
        <p:nvSpPr>
          <p:cNvPr id="5" name="Title 1">
            <a:extLst>
              <a:ext uri="{FF2B5EF4-FFF2-40B4-BE49-F238E27FC236}">
                <a16:creationId xmlns:a16="http://schemas.microsoft.com/office/drawing/2014/main" id="{FFCD0229-8FEF-1A41-9E88-9ED0CD2C6673}"/>
              </a:ext>
            </a:extLst>
          </p:cNvPr>
          <p:cNvSpPr>
            <a:spLocks noGrp="1"/>
          </p:cNvSpPr>
          <p:nvPr>
            <p:ph type="title" hasCustomPrompt="1"/>
          </p:nvPr>
        </p:nvSpPr>
        <p:spPr>
          <a:xfrm>
            <a:off x="1663829" y="811650"/>
            <a:ext cx="4660243" cy="311888"/>
          </a:xfrm>
          <a:prstGeom prst="rect">
            <a:avLst/>
          </a:prstGeom>
        </p:spPr>
        <p:txBody>
          <a:bodyPr/>
          <a:lstStyle>
            <a:lvl1pPr>
              <a:defRPr sz="2000"/>
            </a:lvl1pPr>
          </a:lstStyle>
          <a:p>
            <a:r>
              <a:rPr lang="en-US" dirty="0"/>
              <a:t>EDUCATION HEADLINE</a:t>
            </a:r>
          </a:p>
        </p:txBody>
      </p:sp>
      <p:sp>
        <p:nvSpPr>
          <p:cNvPr id="6" name="Text Placeholder 17">
            <a:extLst>
              <a:ext uri="{FF2B5EF4-FFF2-40B4-BE49-F238E27FC236}">
                <a16:creationId xmlns:a16="http://schemas.microsoft.com/office/drawing/2014/main" id="{34875887-C26C-EF4B-9E8B-B815DE9A0D56}"/>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7" name="Text Placeholder 19">
            <a:extLst>
              <a:ext uri="{FF2B5EF4-FFF2-40B4-BE49-F238E27FC236}">
                <a16:creationId xmlns:a16="http://schemas.microsoft.com/office/drawing/2014/main" id="{2DD5ABC8-4DA4-B141-AA0E-20711C2626D1}"/>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8" name="Text Placeholder 21">
            <a:extLst>
              <a:ext uri="{FF2B5EF4-FFF2-40B4-BE49-F238E27FC236}">
                <a16:creationId xmlns:a16="http://schemas.microsoft.com/office/drawing/2014/main" id="{3CF7DBDE-C516-2645-9102-1B4C37B249CD}"/>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0" name="Picture Placeholder 15">
            <a:extLst>
              <a:ext uri="{FF2B5EF4-FFF2-40B4-BE49-F238E27FC236}">
                <a16:creationId xmlns:a16="http://schemas.microsoft.com/office/drawing/2014/main" id="{987A6143-9BFB-0640-8A56-E6D2AFCAE105}"/>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2448915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ic Text no Header">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9AFDB238-CE84-D341-B157-1AA523A75A01}"/>
              </a:ext>
            </a:extLst>
          </p:cNvPr>
          <p:cNvSpPr>
            <a:spLocks noGrp="1"/>
          </p:cNvSpPr>
          <p:nvPr>
            <p:ph type="body" sz="quarter" idx="11" hasCustomPrompt="1"/>
          </p:nvPr>
        </p:nvSpPr>
        <p:spPr>
          <a:xfrm>
            <a:off x="6562966" y="2543238"/>
            <a:ext cx="4660900" cy="2560637"/>
          </a:xfrm>
          <a:prstGeom prst="rect">
            <a:avLst/>
          </a:prstGeom>
        </p:spPr>
        <p:txBody>
          <a:bodyPr/>
          <a:lstStyle>
            <a:lvl1pPr marL="285750" marR="0" indent="-285750" algn="l" defTabSz="914400" rtl="0" eaLnBrk="1" fontAlgn="auto" latinLnBrk="0" hangingPunct="1">
              <a:lnSpc>
                <a:spcPct val="100000"/>
              </a:lnSpc>
              <a:spcBef>
                <a:spcPts val="1000"/>
              </a:spcBef>
              <a:spcAft>
                <a:spcPts val="0"/>
              </a:spcAft>
              <a:buClr>
                <a:srgbClr val="CBB379"/>
              </a:buClr>
              <a:buSzPct val="110000"/>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10" name="Text Placeholder 21">
            <a:extLst>
              <a:ext uri="{FF2B5EF4-FFF2-40B4-BE49-F238E27FC236}">
                <a16:creationId xmlns:a16="http://schemas.microsoft.com/office/drawing/2014/main" id="{0EAD4234-EBED-FC4C-AC38-CEE9D5873544}"/>
              </a:ext>
            </a:extLst>
          </p:cNvPr>
          <p:cNvSpPr>
            <a:spLocks noGrp="1"/>
          </p:cNvSpPr>
          <p:nvPr>
            <p:ph type="body" sz="quarter" idx="12" hasCustomPrompt="1"/>
          </p:nvPr>
        </p:nvSpPr>
        <p:spPr>
          <a:xfrm>
            <a:off x="6562949" y="2100430"/>
            <a:ext cx="2700338" cy="330530"/>
          </a:xfrm>
          <a:prstGeom prst="rect">
            <a:avLst/>
          </a:prstGeom>
        </p:spPr>
        <p:txBody>
          <a:bodyPr/>
          <a:lstStyle>
            <a:lvl1pPr marL="0" indent="0">
              <a:buNone/>
              <a:defRPr sz="2000" b="1">
                <a:solidFill>
                  <a:schemeClr val="tx1"/>
                </a:solidFill>
              </a:defRPr>
            </a:lvl1pPr>
          </a:lstStyle>
          <a:p>
            <a:pPr lvl="0"/>
            <a:r>
              <a:rPr lang="en-US" dirty="0"/>
              <a:t>SUBHEADER TEXT</a:t>
            </a:r>
          </a:p>
        </p:txBody>
      </p:sp>
      <p:sp>
        <p:nvSpPr>
          <p:cNvPr id="16" name="Picture Placeholder 15">
            <a:extLst>
              <a:ext uri="{FF2B5EF4-FFF2-40B4-BE49-F238E27FC236}">
                <a16:creationId xmlns:a16="http://schemas.microsoft.com/office/drawing/2014/main" id="{E9F6BA08-429D-4C46-A161-74FD957782A6}"/>
              </a:ext>
            </a:extLst>
          </p:cNvPr>
          <p:cNvSpPr>
            <a:spLocks noGrp="1"/>
          </p:cNvSpPr>
          <p:nvPr>
            <p:ph type="pic" sz="quarter" idx="13" hasCustomPrompt="1"/>
          </p:nvPr>
        </p:nvSpPr>
        <p:spPr>
          <a:xfrm>
            <a:off x="1012825" y="1389063"/>
            <a:ext cx="5324475" cy="3998912"/>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36685029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image" Target="../media/image3.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3.xml"/><Relationship Id="rId1" Type="http://schemas.openxmlformats.org/officeDocument/2006/relationships/slideLayout" Target="../slideLayouts/slideLayout21.xml"/><Relationship Id="rId5" Type="http://schemas.openxmlformats.org/officeDocument/2006/relationships/image" Target="../media/image2.png"/><Relationship Id="rId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4000">
              <a:schemeClr val="bg1">
                <a:lumMod val="97000"/>
              </a:schemeClr>
            </a:gs>
            <a:gs pos="100000">
              <a:schemeClr val="bg1">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0C6E7D-0691-E845-A7E5-00631560AC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94001"/>
            <a:ext cx="12191999" cy="7052001"/>
          </a:xfrm>
          <a:prstGeom prst="rect">
            <a:avLst/>
          </a:prstGeom>
        </p:spPr>
      </p:pic>
      <p:sp>
        <p:nvSpPr>
          <p:cNvPr id="9" name="Rectangle 8">
            <a:extLst>
              <a:ext uri="{FF2B5EF4-FFF2-40B4-BE49-F238E27FC236}">
                <a16:creationId xmlns:a16="http://schemas.microsoft.com/office/drawing/2014/main" id="{6190085F-B6F6-BB4C-AFE0-865C96C35AB6}"/>
              </a:ext>
            </a:extLst>
          </p:cNvPr>
          <p:cNvSpPr/>
          <p:nvPr userDrawn="1"/>
        </p:nvSpPr>
        <p:spPr>
          <a:xfrm>
            <a:off x="2" y="2017795"/>
            <a:ext cx="8525434" cy="894007"/>
          </a:xfrm>
          <a:prstGeom prst="rect">
            <a:avLst/>
          </a:prstGeom>
          <a:solidFill>
            <a:srgbClr val="CFB87C">
              <a:alpha val="8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B4F23775-81D2-0941-971E-8BD0B8611163}"/>
              </a:ext>
            </a:extLst>
          </p:cNvPr>
          <p:cNvSpPr txBox="1">
            <a:spLocks/>
          </p:cNvSpPr>
          <p:nvPr userDrawn="1"/>
        </p:nvSpPr>
        <p:spPr>
          <a:xfrm>
            <a:off x="241433" y="2117487"/>
            <a:ext cx="9144000" cy="894008"/>
          </a:xfrm>
          <a:prstGeom prst="rect">
            <a:avLst/>
          </a:prstGeom>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lumMod val="95000"/>
                  </a:schemeClr>
                </a:solidFill>
                <a:latin typeface="Helvetica" pitchFamily="2" charset="0"/>
              </a:rPr>
              <a:t>POWERPOINT TITLE	</a:t>
            </a:r>
          </a:p>
        </p:txBody>
      </p:sp>
      <p:pic>
        <p:nvPicPr>
          <p:cNvPr id="11" name="Picture 10">
            <a:extLst>
              <a:ext uri="{FF2B5EF4-FFF2-40B4-BE49-F238E27FC236}">
                <a16:creationId xmlns:a16="http://schemas.microsoft.com/office/drawing/2014/main" id="{8A9E7E00-36E3-3542-B275-5CBA869A6B1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708190" y="1176983"/>
            <a:ext cx="6401094" cy="614842"/>
          </a:xfrm>
          <a:prstGeom prst="rect">
            <a:avLst/>
          </a:prstGeom>
        </p:spPr>
      </p:pic>
      <p:sp>
        <p:nvSpPr>
          <p:cNvPr id="12" name="Title 1">
            <a:extLst>
              <a:ext uri="{FF2B5EF4-FFF2-40B4-BE49-F238E27FC236}">
                <a16:creationId xmlns:a16="http://schemas.microsoft.com/office/drawing/2014/main" id="{DF865A41-D263-7E44-AD86-0DD07B34166B}"/>
              </a:ext>
            </a:extLst>
          </p:cNvPr>
          <p:cNvSpPr txBox="1">
            <a:spLocks/>
          </p:cNvSpPr>
          <p:nvPr userDrawn="1"/>
        </p:nvSpPr>
        <p:spPr>
          <a:xfrm>
            <a:off x="1225519" y="2911802"/>
            <a:ext cx="7299917" cy="638486"/>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800" dirty="0">
                <a:latin typeface="Helvetica Light" panose="020B0403020202020204" pitchFamily="34" charset="0"/>
              </a:rPr>
              <a:t>Insert Subtitle</a:t>
            </a:r>
          </a:p>
        </p:txBody>
      </p:sp>
    </p:spTree>
    <p:extLst>
      <p:ext uri="{BB962C8B-B14F-4D97-AF65-F5344CB8AC3E}">
        <p14:creationId xmlns:p14="http://schemas.microsoft.com/office/powerpoint/2010/main" val="1661049006"/>
      </p:ext>
    </p:extLst>
  </p:cSld>
  <p:clrMap bg1="lt1" tx1="dk1" bg2="lt2" tx2="dk2" accent1="accent1" accent2="accent2" accent3="accent3" accent4="accent4" accent5="accent5" accent6="accent6" hlink="hlink" folHlink="folHlink"/>
  <p:sldLayoutIdLst>
    <p:sldLayoutId id="2147483703"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457200" rtl="0" eaLnBrk="1" latinLnBrk="0" hangingPunct="1">
        <a:spcBef>
          <a:spcPct val="0"/>
        </a:spcBef>
        <a:buNone/>
        <a:defRPr sz="4000" kern="1200">
          <a:solidFill>
            <a:schemeClr val="tx1"/>
          </a:solidFill>
          <a:latin typeface="Helvetica" charset="0"/>
          <a:ea typeface="Helvetica" charset="0"/>
          <a:cs typeface="Helvetica" charset="0"/>
        </a:defRPr>
      </a:lvl1pPr>
    </p:titleStyle>
    <p:bodyStyle>
      <a:lvl1pPr marL="342900" indent="-342900" algn="l" defTabSz="457200" rtl="0" eaLnBrk="1" latinLnBrk="0" hangingPunct="1">
        <a:spcBef>
          <a:spcPct val="20000"/>
        </a:spcBef>
        <a:buClr>
          <a:srgbClr val="A49566"/>
        </a:buClr>
        <a:buSzPct val="90000"/>
        <a:buFont typeface="Meiryo" charset="-128"/>
        <a:buChar char="➧"/>
        <a:defRPr sz="3200" kern="1200">
          <a:solidFill>
            <a:schemeClr val="tx1"/>
          </a:solidFill>
          <a:latin typeface="Helvetica" charset="0"/>
          <a:ea typeface="Helvetica" charset="0"/>
          <a:cs typeface="Helvetica" charset="0"/>
        </a:defRPr>
      </a:lvl1pPr>
      <a:lvl2pPr marL="742950" indent="-285750" algn="l" defTabSz="457200" rtl="0" eaLnBrk="1" latinLnBrk="0" hangingPunct="1">
        <a:spcBef>
          <a:spcPct val="20000"/>
        </a:spcBef>
        <a:buClr>
          <a:srgbClr val="A49566"/>
        </a:buClr>
        <a:buSzPct val="90000"/>
        <a:buFont typeface="Wingdings" charset="2"/>
        <a:buChar char="§"/>
        <a:defRPr sz="3200" kern="1200">
          <a:solidFill>
            <a:schemeClr val="tx1"/>
          </a:solidFill>
          <a:latin typeface="Helvetica" charset="0"/>
          <a:ea typeface="Helvetica" charset="0"/>
          <a:cs typeface="Helvetica" charset="0"/>
        </a:defRPr>
      </a:lvl2pPr>
      <a:lvl3pPr marL="1143000" indent="-228600" algn="l" defTabSz="457200" rtl="0" eaLnBrk="1" latinLnBrk="0" hangingPunct="1">
        <a:spcBef>
          <a:spcPct val="20000"/>
        </a:spcBef>
        <a:buClr>
          <a:srgbClr val="A49566"/>
        </a:buClr>
        <a:buSzPct val="90000"/>
        <a:buFont typeface="Meiryo" charset="-128"/>
        <a:buChar char="➧"/>
        <a:defRPr sz="3200" kern="1200">
          <a:solidFill>
            <a:schemeClr val="tx1"/>
          </a:solidFill>
          <a:latin typeface="Helvetica" charset="0"/>
          <a:ea typeface="Helvetica" charset="0"/>
          <a:cs typeface="Helvetica" charset="0"/>
        </a:defRPr>
      </a:lvl3pPr>
      <a:lvl4pPr marL="1600200" indent="-228600" algn="l" defTabSz="457200" rtl="0" eaLnBrk="1" latinLnBrk="0" hangingPunct="1">
        <a:spcBef>
          <a:spcPct val="20000"/>
        </a:spcBef>
        <a:buClr>
          <a:srgbClr val="A49566"/>
        </a:buClr>
        <a:buSzPct val="90000"/>
        <a:buFont typeface="Wingdings" charset="2"/>
        <a:buChar char="§"/>
        <a:defRPr sz="3200" kern="1200">
          <a:solidFill>
            <a:schemeClr val="tx1"/>
          </a:solidFill>
          <a:latin typeface="Helvetica" charset="0"/>
          <a:ea typeface="Helvetica" charset="0"/>
          <a:cs typeface="Helvetica" charset="0"/>
        </a:defRPr>
      </a:lvl4pPr>
      <a:lvl5pPr marL="2057400" indent="-228600" algn="l" defTabSz="457200" rtl="0" eaLnBrk="1" latinLnBrk="0" hangingPunct="1">
        <a:spcBef>
          <a:spcPct val="20000"/>
        </a:spcBef>
        <a:buClr>
          <a:srgbClr val="A49566"/>
        </a:buClr>
        <a:buSzPct val="90000"/>
        <a:buFont typeface="Meiryo" charset="-128"/>
        <a:buChar char="➧"/>
        <a:defRPr sz="3200" kern="1200">
          <a:solidFill>
            <a:schemeClr val="tx1"/>
          </a:solidFill>
          <a:latin typeface="Helvetica" charset="0"/>
          <a:ea typeface="Helvetica" charset="0"/>
          <a:cs typeface="Helvetic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889B16-B69F-144B-9575-31ACC7D7EEBD}"/>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445873" y="6054291"/>
            <a:ext cx="2613718" cy="475768"/>
          </a:xfrm>
          <a:prstGeom prst="rect">
            <a:avLst/>
          </a:prstGeom>
        </p:spPr>
      </p:pic>
      <p:sp>
        <p:nvSpPr>
          <p:cNvPr id="8" name="Rectangle 7">
            <a:extLst>
              <a:ext uri="{FF2B5EF4-FFF2-40B4-BE49-F238E27FC236}">
                <a16:creationId xmlns:a16="http://schemas.microsoft.com/office/drawing/2014/main" id="{A29D82DB-C54A-DD48-ACC9-321C5E21CB24}"/>
              </a:ext>
            </a:extLst>
          </p:cNvPr>
          <p:cNvSpPr/>
          <p:nvPr userDrawn="1"/>
        </p:nvSpPr>
        <p:spPr>
          <a:xfrm>
            <a:off x="9987280" y="6317974"/>
            <a:ext cx="2158780" cy="261610"/>
          </a:xfrm>
          <a:prstGeom prst="rect">
            <a:avLst/>
          </a:prstGeom>
        </p:spPr>
        <p:txBody>
          <a:bodyPr wrap="square">
            <a:spAutoFit/>
          </a:bodyPr>
          <a:lstStyle/>
          <a:p>
            <a:pPr algn="ctr"/>
            <a:r>
              <a:rPr lang="en-US" sz="1100" dirty="0">
                <a:solidFill>
                  <a:schemeClr val="tx1">
                    <a:lumMod val="50000"/>
                    <a:lumOff val="50000"/>
                  </a:schemeClr>
                </a:solidFill>
                <a:latin typeface="Helvetica Light" panose="020B0403020202020204" pitchFamily="34" charset="0"/>
              </a:rPr>
              <a:t>ARVO 2025</a:t>
            </a:r>
          </a:p>
        </p:txBody>
      </p:sp>
      <p:cxnSp>
        <p:nvCxnSpPr>
          <p:cNvPr id="9" name="Straight Connector 8">
            <a:extLst>
              <a:ext uri="{FF2B5EF4-FFF2-40B4-BE49-F238E27FC236}">
                <a16:creationId xmlns:a16="http://schemas.microsoft.com/office/drawing/2014/main" id="{0E4A15A6-10A8-0C48-9D7A-94270C27E8FC}"/>
              </a:ext>
            </a:extLst>
          </p:cNvPr>
          <p:cNvCxnSpPr>
            <a:cxnSpLocks/>
          </p:cNvCxnSpPr>
          <p:nvPr userDrawn="1"/>
        </p:nvCxnSpPr>
        <p:spPr>
          <a:xfrm>
            <a:off x="10324990" y="6266539"/>
            <a:ext cx="148336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D1A38E3-D28F-1C42-BDF8-EC581A238458}"/>
              </a:ext>
            </a:extLst>
          </p:cNvPr>
          <p:cNvSpPr/>
          <p:nvPr userDrawn="1"/>
        </p:nvSpPr>
        <p:spPr>
          <a:xfrm>
            <a:off x="0" y="0"/>
            <a:ext cx="142240" cy="6858000"/>
          </a:xfrm>
          <a:prstGeom prst="rect">
            <a:avLst/>
          </a:prstGeom>
          <a:solidFill>
            <a:srgbClr val="CBB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56AEF43-C90E-9663-54CF-4F87BF417AB1}"/>
              </a:ext>
            </a:extLst>
          </p:cNvPr>
          <p:cNvSpPr>
            <a:spLocks noGrp="1"/>
          </p:cNvSpPr>
          <p:nvPr>
            <p:ph type="sldNum" sz="quarter" idx="4"/>
          </p:nvPr>
        </p:nvSpPr>
        <p:spPr>
          <a:xfrm>
            <a:off x="4724400" y="6266539"/>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5D06465-3E98-4EAD-BD42-57E23508A2B9}" type="slidenum">
              <a:rPr lang="en-US" smtClean="0"/>
              <a:pPr/>
              <a:t>‹#›</a:t>
            </a:fld>
            <a:endParaRPr lang="en-US"/>
          </a:p>
        </p:txBody>
      </p:sp>
    </p:spTree>
    <p:extLst>
      <p:ext uri="{BB962C8B-B14F-4D97-AF65-F5344CB8AC3E}">
        <p14:creationId xmlns:p14="http://schemas.microsoft.com/office/powerpoint/2010/main" val="1721212120"/>
      </p:ext>
    </p:extLst>
  </p:cSld>
  <p:clrMap bg1="lt1" tx1="dk1" bg2="lt2" tx2="dk2" accent1="accent1" accent2="accent2" accent3="accent3" accent4="accent4" accent5="accent5" accent6="accent6" hlink="hlink" folHlink="folHlink"/>
  <p:sldLayoutIdLst>
    <p:sldLayoutId id="2147483686" r:id="rId1"/>
    <p:sldLayoutId id="2147483691" r:id="rId2"/>
    <p:sldLayoutId id="2147483687" r:id="rId3"/>
    <p:sldLayoutId id="2147483688" r:id="rId4"/>
    <p:sldLayoutId id="2147483696" r:id="rId5"/>
    <p:sldLayoutId id="2147483697" r:id="rId6"/>
    <p:sldLayoutId id="2147483698" r:id="rId7"/>
    <p:sldLayoutId id="2147483689" r:id="rId8"/>
    <p:sldLayoutId id="2147483692" r:id="rId9"/>
    <p:sldLayoutId id="2147483693" r:id="rId10"/>
    <p:sldLayoutId id="2147483694" r:id="rId11"/>
    <p:sldLayoutId id="2147483695" r:id="rId12"/>
    <p:sldLayoutId id="2147483700" r:id="rId13"/>
    <p:sldLayoutId id="2147483701" r:id="rId14"/>
    <p:sldLayoutId id="2147483702" r:id="rId15"/>
    <p:sldLayoutId id="2147483705" r:id="rId16"/>
    <p:sldLayoutId id="2147483706" r:id="rId17"/>
    <p:sldLayoutId id="2147483707" r:id="rId18"/>
    <p:sldLayoutId id="2147483708" r:id="rId19"/>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CB55F-7018-8045-A62A-AFC80237ACA4}"/>
              </a:ext>
            </a:extLst>
          </p:cNvPr>
          <p:cNvPicPr>
            <a:picLocks noChangeAspect="1"/>
          </p:cNvPicPr>
          <p:nvPr userDrawn="1"/>
        </p:nvPicPr>
        <p:blipFill rotWithShape="1">
          <a:blip r:embed="rId3" cstate="email">
            <a:alphaModFix amt="8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0" y="-66261"/>
            <a:ext cx="12191999" cy="6950765"/>
          </a:xfrm>
          <a:prstGeom prst="rect">
            <a:avLst/>
          </a:prstGeom>
        </p:spPr>
      </p:pic>
      <p:sp>
        <p:nvSpPr>
          <p:cNvPr id="8" name="Rectangle 7">
            <a:extLst>
              <a:ext uri="{FF2B5EF4-FFF2-40B4-BE49-F238E27FC236}">
                <a16:creationId xmlns:a16="http://schemas.microsoft.com/office/drawing/2014/main" id="{C5999311-31A2-5445-A802-17D1F02724AC}"/>
              </a:ext>
            </a:extLst>
          </p:cNvPr>
          <p:cNvSpPr/>
          <p:nvPr userDrawn="1"/>
        </p:nvSpPr>
        <p:spPr>
          <a:xfrm>
            <a:off x="1" y="2025525"/>
            <a:ext cx="7858584" cy="894007"/>
          </a:xfrm>
          <a:prstGeom prst="rect">
            <a:avLst/>
          </a:prstGeom>
          <a:solidFill>
            <a:srgbClr val="CFB87C">
              <a:alpha val="8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A993065C-C879-5E46-9E43-F2AA0068548C}"/>
              </a:ext>
            </a:extLst>
          </p:cNvPr>
          <p:cNvSpPr txBox="1">
            <a:spLocks/>
          </p:cNvSpPr>
          <p:nvPr userDrawn="1"/>
        </p:nvSpPr>
        <p:spPr>
          <a:xfrm>
            <a:off x="1457490" y="1929783"/>
            <a:ext cx="9144000" cy="1085490"/>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chemeClr val="bg1">
                    <a:lumMod val="95000"/>
                  </a:schemeClr>
                </a:solidFill>
                <a:latin typeface="Helvetica" pitchFamily="2" charset="0"/>
              </a:rPr>
              <a:t>THANK YOU</a:t>
            </a:r>
          </a:p>
        </p:txBody>
      </p:sp>
      <p:pic>
        <p:nvPicPr>
          <p:cNvPr id="10" name="Picture 9">
            <a:extLst>
              <a:ext uri="{FF2B5EF4-FFF2-40B4-BE49-F238E27FC236}">
                <a16:creationId xmlns:a16="http://schemas.microsoft.com/office/drawing/2014/main" id="{1F56A806-CA4D-C646-9E64-B6D7EDF6E198}"/>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457490" y="1219201"/>
            <a:ext cx="6401094" cy="614841"/>
          </a:xfrm>
          <a:prstGeom prst="rect">
            <a:avLst/>
          </a:prstGeom>
        </p:spPr>
      </p:pic>
    </p:spTree>
    <p:extLst>
      <p:ext uri="{BB962C8B-B14F-4D97-AF65-F5344CB8AC3E}">
        <p14:creationId xmlns:p14="http://schemas.microsoft.com/office/powerpoint/2010/main" val="2585065809"/>
      </p:ext>
    </p:extLst>
  </p:cSld>
  <p:clrMap bg1="lt1" tx1="dk1" bg2="lt2" tx2="dk2" accent1="accent1" accent2="accent2" accent3="accent3" accent4="accent4" accent5="accent5" accent6="accent6" hlink="hlink" folHlink="folHlink"/>
  <p:sldLayoutIdLst>
    <p:sldLayoutId id="214748370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32.png"/><Relationship Id="rId3" Type="http://schemas.microsoft.com/office/2007/relationships/media" Target="../media/media2.mp4"/><Relationship Id="rId7" Type="http://schemas.openxmlformats.org/officeDocument/2006/relationships/slideLayout" Target="../slideLayouts/slideLayout3.xml"/><Relationship Id="rId12"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0.jpeg"/><Relationship Id="rId5" Type="http://schemas.microsoft.com/office/2007/relationships/media" Target="../media/media3.mp4"/><Relationship Id="rId10" Type="http://schemas.openxmlformats.org/officeDocument/2006/relationships/image" Target="../media/image29.png"/><Relationship Id="rId4" Type="http://schemas.openxmlformats.org/officeDocument/2006/relationships/video" Target="../media/media2.mp4"/><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tags" Target="../tags/tag4.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22.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20.xml"/><Relationship Id="rId9" Type="http://schemas.openxmlformats.org/officeDocument/2006/relationships/image" Target="../media/image20.sv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QTIM-Lab/ARVO25_AI4Oph" TargetMode="External"/><Relationship Id="rId1" Type="http://schemas.openxmlformats.org/officeDocument/2006/relationships/slideLayout" Target="../slideLayouts/slideLayout3.xml"/><Relationship Id="rId5" Type="http://schemas.openxmlformats.org/officeDocument/2006/relationships/image" Target="../media/image66.sv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04670C-E670-CE47-9545-E6736381DE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97001"/>
            <a:ext cx="12191999" cy="7052001"/>
          </a:xfrm>
          <a:prstGeom prst="rect">
            <a:avLst/>
          </a:prstGeom>
        </p:spPr>
      </p:pic>
      <p:sp>
        <p:nvSpPr>
          <p:cNvPr id="14" name="Rectangle 13">
            <a:extLst>
              <a:ext uri="{FF2B5EF4-FFF2-40B4-BE49-F238E27FC236}">
                <a16:creationId xmlns:a16="http://schemas.microsoft.com/office/drawing/2014/main" id="{65F7BDD8-8641-8841-9B92-E853C2D4F027}"/>
              </a:ext>
            </a:extLst>
          </p:cNvPr>
          <p:cNvSpPr/>
          <p:nvPr/>
        </p:nvSpPr>
        <p:spPr>
          <a:xfrm>
            <a:off x="2" y="2017795"/>
            <a:ext cx="11436624" cy="894007"/>
          </a:xfrm>
          <a:prstGeom prst="rect">
            <a:avLst/>
          </a:prstGeom>
          <a:solidFill>
            <a:srgbClr val="CFB87C">
              <a:alpha val="8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2B4D204A-4FCA-0344-A580-1895CAC5DF14}"/>
              </a:ext>
            </a:extLst>
          </p:cNvPr>
          <p:cNvSpPr txBox="1">
            <a:spLocks/>
          </p:cNvSpPr>
          <p:nvPr/>
        </p:nvSpPr>
        <p:spPr>
          <a:xfrm>
            <a:off x="241433" y="1947763"/>
            <a:ext cx="9047347" cy="1219670"/>
          </a:xfrm>
          <a:prstGeom prst="rect">
            <a:avLst/>
          </a:prstGeom>
          <a:effectLst/>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b="1" dirty="0">
                <a:solidFill>
                  <a:schemeClr val="bg1">
                    <a:lumMod val="95000"/>
                  </a:schemeClr>
                </a:solidFill>
                <a:latin typeface="Helvetica"/>
                <a:cs typeface="Helvetica"/>
              </a:rPr>
              <a:t>Large Language Models</a:t>
            </a:r>
          </a:p>
        </p:txBody>
      </p:sp>
      <p:pic>
        <p:nvPicPr>
          <p:cNvPr id="17" name="Picture 16">
            <a:extLst>
              <a:ext uri="{FF2B5EF4-FFF2-40B4-BE49-F238E27FC236}">
                <a16:creationId xmlns:a16="http://schemas.microsoft.com/office/drawing/2014/main" id="{61BA0C49-94AF-6348-A500-6FFC79924F5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8190" y="1176983"/>
            <a:ext cx="6401094" cy="614842"/>
          </a:xfrm>
          <a:prstGeom prst="rect">
            <a:avLst/>
          </a:prstGeom>
        </p:spPr>
      </p:pic>
      <p:sp>
        <p:nvSpPr>
          <p:cNvPr id="6" name="Title 1">
            <a:extLst>
              <a:ext uri="{FF2B5EF4-FFF2-40B4-BE49-F238E27FC236}">
                <a16:creationId xmlns:a16="http://schemas.microsoft.com/office/drawing/2014/main" id="{A3C19C29-F206-A74F-A2B5-7A04A5F61F07}"/>
              </a:ext>
            </a:extLst>
          </p:cNvPr>
          <p:cNvSpPr txBox="1">
            <a:spLocks/>
          </p:cNvSpPr>
          <p:nvPr/>
        </p:nvSpPr>
        <p:spPr>
          <a:xfrm>
            <a:off x="2227598" y="3005701"/>
            <a:ext cx="7490533" cy="463528"/>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000" b="1" dirty="0">
                <a:latin typeface="Helvetica Light"/>
              </a:rPr>
              <a:t>Jayashree Kalpathy-Cramer, PhD</a:t>
            </a:r>
          </a:p>
        </p:txBody>
      </p:sp>
      <p:sp>
        <p:nvSpPr>
          <p:cNvPr id="3" name="Title 1">
            <a:extLst>
              <a:ext uri="{FF2B5EF4-FFF2-40B4-BE49-F238E27FC236}">
                <a16:creationId xmlns:a16="http://schemas.microsoft.com/office/drawing/2014/main" id="{0905DC88-BEA7-086A-9653-84E870A05333}"/>
              </a:ext>
            </a:extLst>
          </p:cNvPr>
          <p:cNvSpPr txBox="1">
            <a:spLocks/>
          </p:cNvSpPr>
          <p:nvPr/>
        </p:nvSpPr>
        <p:spPr>
          <a:xfrm>
            <a:off x="6096000" y="3429000"/>
            <a:ext cx="2452578" cy="450428"/>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dirty="0">
                <a:latin typeface="Helvetica Light"/>
              </a:rPr>
              <a:t>May 3</a:t>
            </a:r>
            <a:r>
              <a:rPr lang="en-US" sz="2000" baseline="30000" dirty="0">
                <a:latin typeface="Helvetica Light"/>
              </a:rPr>
              <a:t>rd</a:t>
            </a:r>
            <a:r>
              <a:rPr lang="en-US" sz="2000" dirty="0">
                <a:latin typeface="Helvetica Light"/>
              </a:rPr>
              <a:t>, 2025</a:t>
            </a:r>
            <a:endParaRPr lang="en-US" sz="4800" dirty="0"/>
          </a:p>
        </p:txBody>
      </p:sp>
    </p:spTree>
    <p:extLst>
      <p:ext uri="{BB962C8B-B14F-4D97-AF65-F5344CB8AC3E}">
        <p14:creationId xmlns:p14="http://schemas.microsoft.com/office/powerpoint/2010/main" val="126791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3DD1B-EA1E-D977-7E4C-2C1502CAF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A1CE0-C163-2427-E04E-E62F7F321273}"/>
              </a:ext>
            </a:extLst>
          </p:cNvPr>
          <p:cNvSpPr>
            <a:spLocks noGrp="1"/>
          </p:cNvSpPr>
          <p:nvPr>
            <p:ph type="title"/>
          </p:nvPr>
        </p:nvSpPr>
        <p:spPr>
          <a:xfrm>
            <a:off x="998311" y="0"/>
            <a:ext cx="10805761" cy="1325563"/>
          </a:xfrm>
        </p:spPr>
        <p:txBody>
          <a:bodyPr/>
          <a:lstStyle/>
          <a:p>
            <a:r>
              <a:rPr lang="en-US" sz="4400" b="1" dirty="0">
                <a:solidFill>
                  <a:srgbClr val="5B5B5B"/>
                </a:solidFill>
              </a:rPr>
              <a:t>Which of the following have you used AI for?</a:t>
            </a:r>
          </a:p>
        </p:txBody>
      </p:sp>
      <p:sp>
        <p:nvSpPr>
          <p:cNvPr id="7" name="Slide Number Placeholder 6">
            <a:extLst>
              <a:ext uri="{FF2B5EF4-FFF2-40B4-BE49-F238E27FC236}">
                <a16:creationId xmlns:a16="http://schemas.microsoft.com/office/drawing/2014/main" id="{243BFEA4-471F-6B34-8BD7-5BC814C689F3}"/>
              </a:ext>
            </a:extLst>
          </p:cNvPr>
          <p:cNvSpPr>
            <a:spLocks noGrp="1"/>
          </p:cNvSpPr>
          <p:nvPr>
            <p:ph type="sldNum" sz="quarter" idx="14"/>
          </p:nvPr>
        </p:nvSpPr>
        <p:spPr/>
        <p:txBody>
          <a:bodyPr/>
          <a:lstStyle/>
          <a:p>
            <a:fld id="{05D06465-3E98-4EAD-BD42-57E23508A2B9}" type="slidenum">
              <a:rPr lang="en-US" smtClean="0"/>
              <a:pPr/>
              <a:t>10</a:t>
            </a:fld>
            <a:endParaRPr lang="en-US"/>
          </a:p>
        </p:txBody>
      </p:sp>
      <p:pic>
        <p:nvPicPr>
          <p:cNvPr id="4" name="Picture 3">
            <a:extLst>
              <a:ext uri="{FF2B5EF4-FFF2-40B4-BE49-F238E27FC236}">
                <a16:creationId xmlns:a16="http://schemas.microsoft.com/office/drawing/2014/main" id="{B2F8AF64-3E12-75D0-3481-ED3A531D86C3}"/>
              </a:ext>
            </a:extLst>
          </p:cNvPr>
          <p:cNvPicPr>
            <a:picLocks noChangeAspect="1"/>
          </p:cNvPicPr>
          <p:nvPr/>
        </p:nvPicPr>
        <p:blipFill>
          <a:blip r:embed="rId2"/>
          <a:stretch>
            <a:fillRect/>
          </a:stretch>
        </p:blipFill>
        <p:spPr>
          <a:xfrm>
            <a:off x="3461349" y="997237"/>
            <a:ext cx="5269302" cy="5269302"/>
          </a:xfrm>
          <a:prstGeom prst="rect">
            <a:avLst/>
          </a:prstGeom>
        </p:spPr>
      </p:pic>
    </p:spTree>
    <p:extLst>
      <p:ext uri="{BB962C8B-B14F-4D97-AF65-F5344CB8AC3E}">
        <p14:creationId xmlns:p14="http://schemas.microsoft.com/office/powerpoint/2010/main" val="323699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53BDA-4F25-83DD-497E-B582C08A9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C5B99A-A425-1AE3-A48C-83F79FA61CB4}"/>
              </a:ext>
            </a:extLst>
          </p:cNvPr>
          <p:cNvSpPr>
            <a:spLocks noGrp="1"/>
          </p:cNvSpPr>
          <p:nvPr>
            <p:ph type="title"/>
          </p:nvPr>
        </p:nvSpPr>
        <p:spPr>
          <a:xfrm>
            <a:off x="998311" y="0"/>
            <a:ext cx="10805761" cy="1325563"/>
          </a:xfrm>
        </p:spPr>
        <p:txBody>
          <a:bodyPr/>
          <a:lstStyle/>
          <a:p>
            <a:r>
              <a:rPr lang="en-US" sz="4400" b="1" dirty="0">
                <a:solidFill>
                  <a:srgbClr val="5B5B5B"/>
                </a:solidFill>
              </a:rPr>
              <a:t>Which of the following have you used AI for?</a:t>
            </a:r>
          </a:p>
        </p:txBody>
      </p:sp>
      <p:sp>
        <p:nvSpPr>
          <p:cNvPr id="7" name="Slide Number Placeholder 6">
            <a:extLst>
              <a:ext uri="{FF2B5EF4-FFF2-40B4-BE49-F238E27FC236}">
                <a16:creationId xmlns:a16="http://schemas.microsoft.com/office/drawing/2014/main" id="{1BCF6011-09A3-E3C2-1C9C-B5EEDB770AEC}"/>
              </a:ext>
            </a:extLst>
          </p:cNvPr>
          <p:cNvSpPr>
            <a:spLocks noGrp="1"/>
          </p:cNvSpPr>
          <p:nvPr>
            <p:ph type="sldNum" sz="quarter" idx="14"/>
          </p:nvPr>
        </p:nvSpPr>
        <p:spPr/>
        <p:txBody>
          <a:bodyPr/>
          <a:lstStyle/>
          <a:p>
            <a:fld id="{05D06465-3E98-4EAD-BD42-57E23508A2B9}" type="slidenum">
              <a:rPr lang="en-US" smtClean="0"/>
              <a:pPr/>
              <a:t>11</a:t>
            </a:fld>
            <a:endParaRPr lang="en-US"/>
          </a:p>
        </p:txBody>
      </p:sp>
      <p:pic>
        <p:nvPicPr>
          <p:cNvPr id="3" name="Picture 2">
            <a:extLst>
              <a:ext uri="{FF2B5EF4-FFF2-40B4-BE49-F238E27FC236}">
                <a16:creationId xmlns:a16="http://schemas.microsoft.com/office/drawing/2014/main" id="{38C3CA77-39BC-3669-68FF-4F3412128FE4}"/>
              </a:ext>
            </a:extLst>
          </p:cNvPr>
          <p:cNvPicPr>
            <a:picLocks noChangeAspect="1"/>
          </p:cNvPicPr>
          <p:nvPr/>
        </p:nvPicPr>
        <p:blipFill>
          <a:blip r:embed="rId2"/>
          <a:stretch>
            <a:fillRect/>
          </a:stretch>
        </p:blipFill>
        <p:spPr>
          <a:xfrm>
            <a:off x="2209800" y="1187811"/>
            <a:ext cx="7772400" cy="4482378"/>
          </a:xfrm>
          <a:prstGeom prst="rect">
            <a:avLst/>
          </a:prstGeom>
        </p:spPr>
      </p:pic>
    </p:spTree>
    <p:extLst>
      <p:ext uri="{BB962C8B-B14F-4D97-AF65-F5344CB8AC3E}">
        <p14:creationId xmlns:p14="http://schemas.microsoft.com/office/powerpoint/2010/main" val="160284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F343-E3F7-F2B1-BDF8-D20CEF988BAA}"/>
              </a:ext>
            </a:extLst>
          </p:cNvPr>
          <p:cNvSpPr>
            <a:spLocks noGrp="1"/>
          </p:cNvSpPr>
          <p:nvPr>
            <p:ph type="title"/>
          </p:nvPr>
        </p:nvSpPr>
        <p:spPr>
          <a:xfrm>
            <a:off x="735076" y="0"/>
            <a:ext cx="8445010" cy="712174"/>
          </a:xfrm>
        </p:spPr>
        <p:txBody>
          <a:bodyPr/>
          <a:lstStyle/>
          <a:p>
            <a:r>
              <a:rPr lang="en-US" dirty="0"/>
              <a:t>What is Generative AI?</a:t>
            </a:r>
          </a:p>
        </p:txBody>
      </p:sp>
      <p:sp>
        <p:nvSpPr>
          <p:cNvPr id="3" name="Text Placeholder 2">
            <a:extLst>
              <a:ext uri="{FF2B5EF4-FFF2-40B4-BE49-F238E27FC236}">
                <a16:creationId xmlns:a16="http://schemas.microsoft.com/office/drawing/2014/main" id="{02F1C404-33C0-C853-25ED-88266DE0BEF7}"/>
              </a:ext>
            </a:extLst>
          </p:cNvPr>
          <p:cNvSpPr>
            <a:spLocks noGrp="1"/>
          </p:cNvSpPr>
          <p:nvPr>
            <p:ph type="body" sz="quarter" idx="10"/>
          </p:nvPr>
        </p:nvSpPr>
        <p:spPr>
          <a:xfrm>
            <a:off x="721221" y="784815"/>
            <a:ext cx="11096706" cy="830997"/>
          </a:xfrm>
        </p:spPr>
        <p:txBody>
          <a:bodyPr/>
          <a:lstStyle/>
          <a:p>
            <a:r>
              <a:rPr lang="en-US" sz="2000" u="sng" dirty="0"/>
              <a:t>ChatGPT</a:t>
            </a:r>
            <a:r>
              <a:rPr lang="en-US" sz="2000" dirty="0"/>
              <a:t>: “</a:t>
            </a:r>
            <a:r>
              <a:rPr lang="en-US" sz="2400" dirty="0"/>
              <a:t>a subset of artificial intelligence that can </a:t>
            </a:r>
            <a:r>
              <a:rPr lang="en-US" sz="2400" b="1" dirty="0"/>
              <a:t>create new content </a:t>
            </a:r>
            <a:r>
              <a:rPr lang="en-US" sz="2400" dirty="0"/>
              <a:t>such as text, images, or even molecular structures, based on patterns learned from vast amounts of data. Unlike traditional AI, which is typically rule-based or focused on classification tasks, generative AI models generate original outputs [that can mimic human-like creativity]. In healthcare, </a:t>
            </a:r>
            <a:r>
              <a:rPr lang="en-US" sz="2400" dirty="0" err="1"/>
              <a:t>genAI</a:t>
            </a:r>
            <a:r>
              <a:rPr lang="en-US" sz="2400" dirty="0"/>
              <a:t> could be used for generating clinical summaries, diagnostic suggestions, personalized treatment plans, or even simulating molecular interactions for drug discovery</a:t>
            </a:r>
            <a:endParaRPr lang="en-US" dirty="0"/>
          </a:p>
        </p:txBody>
      </p:sp>
      <p:sp>
        <p:nvSpPr>
          <p:cNvPr id="4" name="Text Placeholder 3">
            <a:extLst>
              <a:ext uri="{FF2B5EF4-FFF2-40B4-BE49-F238E27FC236}">
                <a16:creationId xmlns:a16="http://schemas.microsoft.com/office/drawing/2014/main" id="{4B27F4D4-FC66-25AA-C3C0-8DBDACA2CF9E}"/>
              </a:ext>
            </a:extLst>
          </p:cNvPr>
          <p:cNvSpPr>
            <a:spLocks noGrp="1"/>
          </p:cNvSpPr>
          <p:nvPr>
            <p:ph type="body" sz="quarter" idx="11"/>
          </p:nvPr>
        </p:nvSpPr>
        <p:spPr>
          <a:xfrm>
            <a:off x="762768" y="4327530"/>
            <a:ext cx="3961632" cy="365125"/>
          </a:xfrm>
        </p:spPr>
        <p:txBody>
          <a:bodyPr/>
          <a:lstStyle/>
          <a:p>
            <a:pPr marL="0" indent="0">
              <a:buNone/>
            </a:pPr>
            <a:r>
              <a:rPr lang="en-US" b="1" dirty="0"/>
              <a:t>Text (LLMs)</a:t>
            </a:r>
            <a:r>
              <a:rPr lang="en-US" dirty="0"/>
              <a:t>: ChatGPT, Gemini, Llama</a:t>
            </a:r>
          </a:p>
        </p:txBody>
      </p:sp>
      <p:sp>
        <p:nvSpPr>
          <p:cNvPr id="5" name="Text Placeholder 4">
            <a:extLst>
              <a:ext uri="{FF2B5EF4-FFF2-40B4-BE49-F238E27FC236}">
                <a16:creationId xmlns:a16="http://schemas.microsoft.com/office/drawing/2014/main" id="{ED93F011-D399-A471-01B0-B1AE0BCACDEB}"/>
              </a:ext>
            </a:extLst>
          </p:cNvPr>
          <p:cNvSpPr>
            <a:spLocks noGrp="1"/>
          </p:cNvSpPr>
          <p:nvPr>
            <p:ph type="body" sz="quarter" idx="12"/>
          </p:nvPr>
        </p:nvSpPr>
        <p:spPr>
          <a:xfrm>
            <a:off x="790477" y="4070921"/>
            <a:ext cx="2700338" cy="330530"/>
          </a:xfrm>
        </p:spPr>
        <p:txBody>
          <a:bodyPr/>
          <a:lstStyle/>
          <a:p>
            <a:r>
              <a:rPr lang="en-US" dirty="0"/>
              <a:t>EXAMPLES</a:t>
            </a:r>
          </a:p>
        </p:txBody>
      </p:sp>
      <p:sp>
        <p:nvSpPr>
          <p:cNvPr id="7" name="Slide Number Placeholder 6">
            <a:extLst>
              <a:ext uri="{FF2B5EF4-FFF2-40B4-BE49-F238E27FC236}">
                <a16:creationId xmlns:a16="http://schemas.microsoft.com/office/drawing/2014/main" id="{08693C66-34B4-4C3C-F25E-51C1669C3D99}"/>
              </a:ext>
            </a:extLst>
          </p:cNvPr>
          <p:cNvSpPr>
            <a:spLocks noGrp="1"/>
          </p:cNvSpPr>
          <p:nvPr>
            <p:ph type="sldNum" sz="quarter" idx="14"/>
          </p:nvPr>
        </p:nvSpPr>
        <p:spPr/>
        <p:txBody>
          <a:bodyPr/>
          <a:lstStyle/>
          <a:p>
            <a:fld id="{05D06465-3E98-4EAD-BD42-57E23508A2B9}" type="slidenum">
              <a:rPr lang="en-US" smtClean="0"/>
              <a:pPr/>
              <a:t>12</a:t>
            </a:fld>
            <a:endParaRPr lang="en-US"/>
          </a:p>
        </p:txBody>
      </p:sp>
      <p:sp>
        <p:nvSpPr>
          <p:cNvPr id="8" name="Text Placeholder 2">
            <a:extLst>
              <a:ext uri="{FF2B5EF4-FFF2-40B4-BE49-F238E27FC236}">
                <a16:creationId xmlns:a16="http://schemas.microsoft.com/office/drawing/2014/main" id="{DA76EBA9-6C64-D1E5-5EAB-6CD0034193EA}"/>
              </a:ext>
            </a:extLst>
          </p:cNvPr>
          <p:cNvSpPr txBox="1">
            <a:spLocks/>
          </p:cNvSpPr>
          <p:nvPr/>
        </p:nvSpPr>
        <p:spPr>
          <a:xfrm>
            <a:off x="721205" y="3241964"/>
            <a:ext cx="10202927" cy="12341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i="1" kern="1200">
                <a:solidFill>
                  <a:schemeClr val="tx1">
                    <a:lumMod val="75000"/>
                    <a:lumOff val="25000"/>
                  </a:schemeClr>
                </a:solidFill>
                <a:latin typeface="Helvetica"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dirty="0"/>
              <a:t>Gemini</a:t>
            </a:r>
            <a:r>
              <a:rPr lang="en-US" sz="2400" dirty="0"/>
              <a:t>: “Generative artificial intelligence (AI) is a type of AI that can </a:t>
            </a:r>
            <a:r>
              <a:rPr lang="en-US" sz="2400" b="1" dirty="0"/>
              <a:t>create new content</a:t>
            </a:r>
            <a:r>
              <a:rPr lang="en-US" sz="2400" dirty="0"/>
              <a:t>, such as text, images, videos, music, and code.”</a:t>
            </a:r>
          </a:p>
        </p:txBody>
      </p:sp>
      <p:pic>
        <p:nvPicPr>
          <p:cNvPr id="2050" name="Picture 2" descr="ChatGPT - Wikipedia">
            <a:extLst>
              <a:ext uri="{FF2B5EF4-FFF2-40B4-BE49-F238E27FC236}">
                <a16:creationId xmlns:a16="http://schemas.microsoft.com/office/drawing/2014/main" id="{AAE6EACE-47DD-7DBB-D835-58D48C5195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7100" y="4899553"/>
            <a:ext cx="962532" cy="9625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mini (language model) - Wikipedia">
            <a:extLst>
              <a:ext uri="{FF2B5EF4-FFF2-40B4-BE49-F238E27FC236}">
                <a16:creationId xmlns:a16="http://schemas.microsoft.com/office/drawing/2014/main" id="{9319A3FE-6924-0883-369A-FA9C1E65B14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17021" y="4705481"/>
            <a:ext cx="1053125" cy="3881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ta Unveils LLaMA 2: A Game-Changer in ...">
            <a:extLst>
              <a:ext uri="{FF2B5EF4-FFF2-40B4-BE49-F238E27FC236}">
                <a16:creationId xmlns:a16="http://schemas.microsoft.com/office/drawing/2014/main" id="{4F9E01FA-0E77-3E09-4F57-55E597A9E5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3862" y="5252202"/>
            <a:ext cx="1467515" cy="69774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C48F86C1-FC12-3170-C4D9-98538AF38F67}"/>
              </a:ext>
            </a:extLst>
          </p:cNvPr>
          <p:cNvSpPr txBox="1">
            <a:spLocks/>
          </p:cNvSpPr>
          <p:nvPr/>
        </p:nvSpPr>
        <p:spPr>
          <a:xfrm>
            <a:off x="4608209" y="4322251"/>
            <a:ext cx="3961632" cy="365125"/>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Images</a:t>
            </a:r>
            <a:r>
              <a:rPr lang="en-US" dirty="0"/>
              <a:t>: DALL-E, Midjourney</a:t>
            </a:r>
          </a:p>
        </p:txBody>
      </p:sp>
      <p:pic>
        <p:nvPicPr>
          <p:cNvPr id="13" name="Video 12">
            <a:hlinkClick r:id="" action="ppaction://media"/>
            <a:extLst>
              <a:ext uri="{FF2B5EF4-FFF2-40B4-BE49-F238E27FC236}">
                <a16:creationId xmlns:a16="http://schemas.microsoft.com/office/drawing/2014/main" id="{ADD13AAC-8CCA-E871-8F2A-820A0E4705D9}"/>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4773980" y="4716536"/>
            <a:ext cx="2505741" cy="1328565"/>
          </a:xfrm>
          <a:prstGeom prst="rect">
            <a:avLst/>
          </a:prstGeom>
        </p:spPr>
      </p:pic>
      <p:sp>
        <p:nvSpPr>
          <p:cNvPr id="14" name="Text Placeholder 3">
            <a:extLst>
              <a:ext uri="{FF2B5EF4-FFF2-40B4-BE49-F238E27FC236}">
                <a16:creationId xmlns:a16="http://schemas.microsoft.com/office/drawing/2014/main" id="{669BEA53-749B-7C7A-336C-2804028D13A1}"/>
              </a:ext>
            </a:extLst>
          </p:cNvPr>
          <p:cNvSpPr txBox="1">
            <a:spLocks/>
          </p:cNvSpPr>
          <p:nvPr/>
        </p:nvSpPr>
        <p:spPr>
          <a:xfrm>
            <a:off x="8304795" y="4330998"/>
            <a:ext cx="3961632" cy="365125"/>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Videos</a:t>
            </a:r>
            <a:r>
              <a:rPr lang="en-US" dirty="0"/>
              <a:t>: Sora, Meta Movie Gen</a:t>
            </a:r>
          </a:p>
        </p:txBody>
      </p:sp>
      <p:pic>
        <p:nvPicPr>
          <p:cNvPr id="16" name="Video 15">
            <a:hlinkClick r:id="" action="ppaction://media"/>
            <a:extLst>
              <a:ext uri="{FF2B5EF4-FFF2-40B4-BE49-F238E27FC236}">
                <a16:creationId xmlns:a16="http://schemas.microsoft.com/office/drawing/2014/main" id="{14EEA5BE-6B4D-48DD-EF80-CEFFA67E827C}"/>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707216" y="4860422"/>
            <a:ext cx="2069805" cy="1164266"/>
          </a:xfrm>
          <a:prstGeom prst="rect">
            <a:avLst/>
          </a:prstGeom>
        </p:spPr>
      </p:pic>
      <p:pic>
        <p:nvPicPr>
          <p:cNvPr id="18" name="Video 17">
            <a:hlinkClick r:id="" action="ppaction://media"/>
            <a:extLst>
              <a:ext uri="{FF2B5EF4-FFF2-40B4-BE49-F238E27FC236}">
                <a16:creationId xmlns:a16="http://schemas.microsoft.com/office/drawing/2014/main" id="{34685ECF-B2A3-A6C5-005C-222B2262C52E}"/>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9939415" y="4860421"/>
            <a:ext cx="2052560" cy="1164267"/>
          </a:xfrm>
          <a:prstGeom prst="rect">
            <a:avLst/>
          </a:prstGeom>
        </p:spPr>
      </p:pic>
    </p:spTree>
    <p:extLst>
      <p:ext uri="{BB962C8B-B14F-4D97-AF65-F5344CB8AC3E}">
        <p14:creationId xmlns:p14="http://schemas.microsoft.com/office/powerpoint/2010/main" val="6057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786" fill="hold"/>
                                        <p:tgtEl>
                                          <p:spTgt spid="18"/>
                                        </p:tgtEl>
                                      </p:cBhvr>
                                    </p:cmd>
                                  </p:childTnLst>
                                </p:cTn>
                              </p:par>
                              <p:par>
                                <p:cTn id="7" presetID="1" presetClass="mediacall" presetSubtype="0" fill="hold" nodeType="withEffect">
                                  <p:stCondLst>
                                    <p:cond delay="0"/>
                                  </p:stCondLst>
                                  <p:childTnLst>
                                    <p:cmd type="call" cmd="playFrom(0.0)">
                                      <p:cBhvr>
                                        <p:cTn id="8" dur="20000" fill="hold"/>
                                        <p:tgtEl>
                                          <p:spTgt spid="16"/>
                                        </p:tgtEl>
                                      </p:cBhvr>
                                    </p:cmd>
                                  </p:childTnLst>
                                </p:cTn>
                              </p:par>
                              <p:par>
                                <p:cTn id="9" presetID="1" presetClass="mediacall" presetSubtype="0" fill="hold" nodeType="withEffect">
                                  <p:stCondLst>
                                    <p:cond delay="0"/>
                                  </p:stCondLst>
                                  <p:childTnLst>
                                    <p:cmd type="call" cmd="playFrom(0.0)">
                                      <p:cBhvr>
                                        <p:cTn id="10" dur="2579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p:cMediaNode vol="80000" mute="1">
                <p:cTn id="17" repeatCount="indefinite" fill="hold" display="0">
                  <p:stCondLst>
                    <p:cond delay="indefinite"/>
                  </p:stCondLst>
                </p:cTn>
                <p:tgtEl>
                  <p:spTgt spid="16"/>
                </p:tgtEl>
              </p:cMediaNode>
            </p:video>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6"/>
                                        </p:tgtEl>
                                      </p:cBhvr>
                                    </p:cmd>
                                  </p:childTnLst>
                                </p:cTn>
                              </p:par>
                            </p:childTnLst>
                          </p:cTn>
                        </p:par>
                      </p:childTnLst>
                    </p:cTn>
                  </p:par>
                </p:childTnLst>
              </p:cTn>
              <p:nextCondLst>
                <p:cond evt="onClick" delay="0">
                  <p:tgtEl>
                    <p:spTgt spid="16"/>
                  </p:tgtEl>
                </p:cond>
              </p:nextCondLst>
            </p:seq>
            <p:video>
              <p:cMediaNode vol="80000" mute="1">
                <p:cTn id="23" repeatCount="indefinite" fill="hold" display="0">
                  <p:stCondLst>
                    <p:cond delay="indefinite"/>
                  </p:stCondLst>
                </p:cTn>
                <p:tgtEl>
                  <p:spTgt spid="18"/>
                </p:tgtEl>
              </p:cMediaNode>
            </p:video>
            <p:seq concurrent="1" nextAc="seek">
              <p:cTn id="24" restart="whenNotActive" fill="hold" evtFilter="cancelBubble" nodeType="interactiveSeq">
                <p:stCondLst>
                  <p:cond evt="onClick" delay="0">
                    <p:tgtEl>
                      <p:spTgt spid="1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F95D5-626F-D81B-8F3B-1F18ABBB6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D9495C-9BF2-2688-B9BE-9693A311A55A}"/>
              </a:ext>
            </a:extLst>
          </p:cNvPr>
          <p:cNvSpPr>
            <a:spLocks noGrp="1"/>
          </p:cNvSpPr>
          <p:nvPr>
            <p:ph type="title"/>
          </p:nvPr>
        </p:nvSpPr>
        <p:spPr>
          <a:xfrm>
            <a:off x="762784" y="620440"/>
            <a:ext cx="8154387" cy="740527"/>
          </a:xfrm>
        </p:spPr>
        <p:txBody>
          <a:bodyPr/>
          <a:lstStyle/>
          <a:p>
            <a:r>
              <a:rPr lang="en-US" dirty="0"/>
              <a:t>Why NOW?</a:t>
            </a:r>
          </a:p>
        </p:txBody>
      </p:sp>
      <p:sp>
        <p:nvSpPr>
          <p:cNvPr id="3" name="Text Placeholder 2">
            <a:extLst>
              <a:ext uri="{FF2B5EF4-FFF2-40B4-BE49-F238E27FC236}">
                <a16:creationId xmlns:a16="http://schemas.microsoft.com/office/drawing/2014/main" id="{3089CA34-02CA-4625-E403-600C39E709F9}"/>
              </a:ext>
            </a:extLst>
          </p:cNvPr>
          <p:cNvSpPr>
            <a:spLocks noGrp="1"/>
          </p:cNvSpPr>
          <p:nvPr>
            <p:ph type="body" sz="quarter" idx="10"/>
          </p:nvPr>
        </p:nvSpPr>
        <p:spPr>
          <a:xfrm>
            <a:off x="762783" y="1533326"/>
            <a:ext cx="8755290" cy="323183"/>
          </a:xfrm>
        </p:spPr>
        <p:txBody>
          <a:bodyPr/>
          <a:lstStyle/>
          <a:p>
            <a:r>
              <a:rPr lang="en-US" sz="2400" dirty="0"/>
              <a:t>Why are we talking about Generative AI now?</a:t>
            </a:r>
          </a:p>
        </p:txBody>
      </p:sp>
      <p:sp>
        <p:nvSpPr>
          <p:cNvPr id="4" name="Text Placeholder 3">
            <a:extLst>
              <a:ext uri="{FF2B5EF4-FFF2-40B4-BE49-F238E27FC236}">
                <a16:creationId xmlns:a16="http://schemas.microsoft.com/office/drawing/2014/main" id="{A6BB2CBA-B611-36FC-AD55-87F466E69C0E}"/>
              </a:ext>
            </a:extLst>
          </p:cNvPr>
          <p:cNvSpPr>
            <a:spLocks noGrp="1"/>
          </p:cNvSpPr>
          <p:nvPr>
            <p:ph type="body" sz="quarter" idx="11"/>
          </p:nvPr>
        </p:nvSpPr>
        <p:spPr>
          <a:xfrm>
            <a:off x="762783" y="2521086"/>
            <a:ext cx="8330752" cy="907914"/>
          </a:xfrm>
        </p:spPr>
        <p:txBody>
          <a:bodyPr/>
          <a:lstStyle/>
          <a:p>
            <a:r>
              <a:rPr lang="en-US" sz="1800" dirty="0"/>
              <a:t>Lots of data available from the Internet (models can learn from these)</a:t>
            </a:r>
          </a:p>
          <a:p>
            <a:r>
              <a:rPr lang="en-US" sz="1800" dirty="0"/>
              <a:t>Technology advances: fast GPUs/TPUs with large memories (we can computationally train models)</a:t>
            </a:r>
          </a:p>
          <a:p>
            <a:endParaRPr lang="en-US" dirty="0"/>
          </a:p>
        </p:txBody>
      </p:sp>
      <p:sp>
        <p:nvSpPr>
          <p:cNvPr id="7" name="Slide Number Placeholder 6">
            <a:extLst>
              <a:ext uri="{FF2B5EF4-FFF2-40B4-BE49-F238E27FC236}">
                <a16:creationId xmlns:a16="http://schemas.microsoft.com/office/drawing/2014/main" id="{77FF8A39-3F76-D1B3-CEC3-245202DE2ECC}"/>
              </a:ext>
            </a:extLst>
          </p:cNvPr>
          <p:cNvSpPr>
            <a:spLocks noGrp="1"/>
          </p:cNvSpPr>
          <p:nvPr>
            <p:ph type="sldNum" sz="quarter" idx="14"/>
          </p:nvPr>
        </p:nvSpPr>
        <p:spPr/>
        <p:txBody>
          <a:bodyPr/>
          <a:lstStyle/>
          <a:p>
            <a:fld id="{05D06465-3E98-4EAD-BD42-57E23508A2B9}" type="slidenum">
              <a:rPr lang="en-US" smtClean="0"/>
              <a:pPr/>
              <a:t>13</a:t>
            </a:fld>
            <a:endParaRPr lang="en-US"/>
          </a:p>
        </p:txBody>
      </p:sp>
      <p:sp>
        <p:nvSpPr>
          <p:cNvPr id="5" name="Text Placeholder 4">
            <a:extLst>
              <a:ext uri="{FF2B5EF4-FFF2-40B4-BE49-F238E27FC236}">
                <a16:creationId xmlns:a16="http://schemas.microsoft.com/office/drawing/2014/main" id="{57E81348-DAD7-A582-142F-24A7208E7EED}"/>
              </a:ext>
            </a:extLst>
          </p:cNvPr>
          <p:cNvSpPr>
            <a:spLocks noGrp="1"/>
          </p:cNvSpPr>
          <p:nvPr>
            <p:ph type="body" sz="quarter" idx="12"/>
          </p:nvPr>
        </p:nvSpPr>
        <p:spPr>
          <a:xfrm>
            <a:off x="840756" y="2179538"/>
            <a:ext cx="5670879" cy="272717"/>
          </a:xfrm>
        </p:spPr>
        <p:txBody>
          <a:bodyPr/>
          <a:lstStyle/>
          <a:p>
            <a:r>
              <a:rPr lang="en-US" sz="1800" dirty="0"/>
              <a:t>IMPORTANT CONTRIBUTORS</a:t>
            </a:r>
          </a:p>
        </p:txBody>
      </p:sp>
      <p:sp>
        <p:nvSpPr>
          <p:cNvPr id="6" name="Text Placeholder 4">
            <a:extLst>
              <a:ext uri="{FF2B5EF4-FFF2-40B4-BE49-F238E27FC236}">
                <a16:creationId xmlns:a16="http://schemas.microsoft.com/office/drawing/2014/main" id="{E8858B26-A58F-3626-9C2E-31FB5F145550}"/>
              </a:ext>
            </a:extLst>
          </p:cNvPr>
          <p:cNvSpPr txBox="1">
            <a:spLocks/>
          </p:cNvSpPr>
          <p:nvPr/>
        </p:nvSpPr>
        <p:spPr>
          <a:xfrm>
            <a:off x="840756" y="3755699"/>
            <a:ext cx="5657025" cy="30368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MAIN CONTRIBUTOR</a:t>
            </a:r>
          </a:p>
        </p:txBody>
      </p:sp>
      <p:sp>
        <p:nvSpPr>
          <p:cNvPr id="8" name="Text Placeholder 3">
            <a:extLst>
              <a:ext uri="{FF2B5EF4-FFF2-40B4-BE49-F238E27FC236}">
                <a16:creationId xmlns:a16="http://schemas.microsoft.com/office/drawing/2014/main" id="{BA1332F6-B2C9-6F95-C856-53BB2917AC4B}"/>
              </a:ext>
            </a:extLst>
          </p:cNvPr>
          <p:cNvSpPr txBox="1">
            <a:spLocks/>
          </p:cNvSpPr>
          <p:nvPr/>
        </p:nvSpPr>
        <p:spPr>
          <a:xfrm>
            <a:off x="840757" y="4070856"/>
            <a:ext cx="8012620" cy="1536882"/>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Transformer architecture from “Attention is all you need” [1]</a:t>
            </a:r>
          </a:p>
          <a:p>
            <a:pPr marL="742950" lvl="1" indent="-285750">
              <a:buFont typeface="Arial" panose="020B0604020202020204" pitchFamily="34" charset="0"/>
              <a:buChar char="•"/>
            </a:pPr>
            <a:r>
              <a:rPr lang="en-US" sz="2000" dirty="0"/>
              <a:t>Able to model long-term dependencies in sequences (e.g., words in a sentence)</a:t>
            </a:r>
          </a:p>
          <a:p>
            <a:pPr marL="742950" lvl="1" indent="-285750">
              <a:buFont typeface="Arial" panose="020B0604020202020204" pitchFamily="34" charset="0"/>
              <a:buChar char="•"/>
            </a:pPr>
            <a:r>
              <a:rPr lang="en-US" sz="2000" dirty="0"/>
              <a:t>Able to parallelize computations (i.e., multiple computations at once), resulting in fast(er) training</a:t>
            </a:r>
          </a:p>
          <a:p>
            <a:endParaRPr lang="en-US" dirty="0"/>
          </a:p>
        </p:txBody>
      </p:sp>
      <p:sp>
        <p:nvSpPr>
          <p:cNvPr id="10" name="TextBox 9">
            <a:extLst>
              <a:ext uri="{FF2B5EF4-FFF2-40B4-BE49-F238E27FC236}">
                <a16:creationId xmlns:a16="http://schemas.microsoft.com/office/drawing/2014/main" id="{936421F1-8721-8EB5-AD08-D9EA79283E6A}"/>
              </a:ext>
            </a:extLst>
          </p:cNvPr>
          <p:cNvSpPr txBox="1"/>
          <p:nvPr/>
        </p:nvSpPr>
        <p:spPr>
          <a:xfrm>
            <a:off x="4132521" y="5864984"/>
            <a:ext cx="7301022" cy="253916"/>
          </a:xfrm>
          <a:prstGeom prst="rect">
            <a:avLst/>
          </a:prstGeom>
          <a:noFill/>
        </p:spPr>
        <p:txBody>
          <a:bodyPr wrap="square">
            <a:spAutoFit/>
          </a:bodyPr>
          <a:lstStyle/>
          <a:p>
            <a:pPr marL="342900" indent="-342900">
              <a:buFont typeface="+mj-lt"/>
              <a:buAutoNum type="arabicPeriod"/>
            </a:pPr>
            <a:r>
              <a:rPr lang="en-US" sz="1050" b="0" i="0" dirty="0">
                <a:solidFill>
                  <a:srgbClr val="222222"/>
                </a:solidFill>
                <a:effectLst/>
                <a:latin typeface="Arial" panose="020B0604020202020204" pitchFamily="34" charset="0"/>
              </a:rPr>
              <a:t>Vaswani, A. "Attention is all you need." </a:t>
            </a:r>
            <a:r>
              <a:rPr lang="en-US" sz="1050" b="0" i="1" dirty="0">
                <a:solidFill>
                  <a:srgbClr val="222222"/>
                </a:solidFill>
                <a:effectLst/>
                <a:latin typeface="Arial" panose="020B0604020202020204" pitchFamily="34" charset="0"/>
              </a:rPr>
              <a:t>Advances in Neural Information Processing Systems</a:t>
            </a:r>
            <a:r>
              <a:rPr lang="en-US" sz="1050" b="0" i="0" dirty="0">
                <a:solidFill>
                  <a:srgbClr val="222222"/>
                </a:solidFill>
                <a:effectLst/>
                <a:latin typeface="Arial" panose="020B0604020202020204" pitchFamily="34" charset="0"/>
              </a:rPr>
              <a:t> (2017).</a:t>
            </a:r>
            <a:endParaRPr lang="en-US" sz="1050" dirty="0"/>
          </a:p>
        </p:txBody>
      </p:sp>
      <p:pic>
        <p:nvPicPr>
          <p:cNvPr id="14" name="Picture 13">
            <a:extLst>
              <a:ext uri="{FF2B5EF4-FFF2-40B4-BE49-F238E27FC236}">
                <a16:creationId xmlns:a16="http://schemas.microsoft.com/office/drawing/2014/main" id="{0107C57D-F356-1C0E-8822-55AAC092AD9A}"/>
              </a:ext>
            </a:extLst>
          </p:cNvPr>
          <p:cNvPicPr>
            <a:picLocks noChangeAspect="1"/>
          </p:cNvPicPr>
          <p:nvPr/>
        </p:nvPicPr>
        <p:blipFill>
          <a:blip r:embed="rId2"/>
          <a:stretch>
            <a:fillRect/>
          </a:stretch>
        </p:blipFill>
        <p:spPr>
          <a:xfrm>
            <a:off x="9218994" y="1591046"/>
            <a:ext cx="2427202" cy="3675907"/>
          </a:xfrm>
          <a:prstGeom prst="rect">
            <a:avLst/>
          </a:prstGeom>
        </p:spPr>
      </p:pic>
    </p:spTree>
    <p:extLst>
      <p:ext uri="{BB962C8B-B14F-4D97-AF65-F5344CB8AC3E}">
        <p14:creationId xmlns:p14="http://schemas.microsoft.com/office/powerpoint/2010/main" val="3431651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C13F-AC94-A863-17D1-8102B4BC323A}"/>
              </a:ext>
            </a:extLst>
          </p:cNvPr>
          <p:cNvSpPr>
            <a:spLocks noGrp="1"/>
          </p:cNvSpPr>
          <p:nvPr>
            <p:ph type="title"/>
          </p:nvPr>
        </p:nvSpPr>
        <p:spPr>
          <a:xfrm>
            <a:off x="415600" y="1175388"/>
            <a:ext cx="11360800" cy="763600"/>
          </a:xfrm>
        </p:spPr>
        <p:txBody>
          <a:bodyPr>
            <a:noAutofit/>
          </a:bodyPr>
          <a:lstStyle/>
          <a:p>
            <a:r>
              <a:rPr lang="en-US" sz="2667" dirty="0"/>
              <a:t>Training large language models: curating large datasets, preprocessing (tokenizing), pre-training, fine-tuning</a:t>
            </a:r>
            <a:endParaRPr lang="en-US" sz="1867" dirty="0"/>
          </a:p>
        </p:txBody>
      </p:sp>
      <p:sp>
        <p:nvSpPr>
          <p:cNvPr id="7" name="TextBox 6">
            <a:extLst>
              <a:ext uri="{FF2B5EF4-FFF2-40B4-BE49-F238E27FC236}">
                <a16:creationId xmlns:a16="http://schemas.microsoft.com/office/drawing/2014/main" id="{D301DA6A-E11A-DBFE-FAC7-A8A33B61ABC6}"/>
              </a:ext>
            </a:extLst>
          </p:cNvPr>
          <p:cNvSpPr txBox="1"/>
          <p:nvPr/>
        </p:nvSpPr>
        <p:spPr bwMode="gray">
          <a:xfrm>
            <a:off x="4146062" y="5845613"/>
            <a:ext cx="6103813" cy="461665"/>
          </a:xfrm>
          <a:prstGeom prst="rect">
            <a:avLst/>
          </a:prstGeom>
          <a:noFill/>
        </p:spPr>
        <p:txBody>
          <a:bodyPr wrap="square">
            <a:spAutoFit/>
          </a:bodyPr>
          <a:lstStyle/>
          <a:p>
            <a:r>
              <a:rPr lang="en-US" sz="2400" dirty="0"/>
              <a:t>https://</a:t>
            </a:r>
            <a:r>
              <a:rPr lang="en-US" sz="2400" dirty="0" err="1"/>
              <a:t>huggingface.co</a:t>
            </a:r>
            <a:r>
              <a:rPr lang="en-US" sz="2400" dirty="0"/>
              <a:t>/tasks/fill-mask</a:t>
            </a:r>
          </a:p>
        </p:txBody>
      </p:sp>
      <p:pic>
        <p:nvPicPr>
          <p:cNvPr id="8" name="Picture 7">
            <a:extLst>
              <a:ext uri="{FF2B5EF4-FFF2-40B4-BE49-F238E27FC236}">
                <a16:creationId xmlns:a16="http://schemas.microsoft.com/office/drawing/2014/main" id="{5F7D3EF5-3BA3-0063-E182-F2BB9DC746CE}"/>
              </a:ext>
            </a:extLst>
          </p:cNvPr>
          <p:cNvPicPr>
            <a:picLocks noChangeAspect="1"/>
          </p:cNvPicPr>
          <p:nvPr/>
        </p:nvPicPr>
        <p:blipFill>
          <a:blip r:embed="rId2"/>
          <a:stretch>
            <a:fillRect/>
          </a:stretch>
        </p:blipFill>
        <p:spPr>
          <a:xfrm>
            <a:off x="1" y="2689265"/>
            <a:ext cx="5158153" cy="2625056"/>
          </a:xfrm>
          <a:prstGeom prst="rect">
            <a:avLst/>
          </a:prstGeom>
        </p:spPr>
      </p:pic>
      <p:sp>
        <p:nvSpPr>
          <p:cNvPr id="9" name="Title 1">
            <a:extLst>
              <a:ext uri="{FF2B5EF4-FFF2-40B4-BE49-F238E27FC236}">
                <a16:creationId xmlns:a16="http://schemas.microsoft.com/office/drawing/2014/main" id="{9C0EBA10-D7BF-BEFF-4707-010000999B68}"/>
              </a:ext>
            </a:extLst>
          </p:cNvPr>
          <p:cNvSpPr txBox="1">
            <a:spLocks/>
          </p:cNvSpPr>
          <p:nvPr/>
        </p:nvSpPr>
        <p:spPr>
          <a:xfrm>
            <a:off x="415600" y="256253"/>
            <a:ext cx="11360800" cy="763600"/>
          </a:xfrm>
          <a:prstGeom prst="rect">
            <a:avLst/>
          </a:prstGeom>
        </p:spPr>
        <p:txBody>
          <a:bodyPr spcFirstLastPara="1" wrap="square" lIns="121900" tIns="121900" rIns="121900" bIns="121900" anchor="t" anchorCtr="0">
            <a:normAutofit/>
          </a:bodyPr>
          <a:lstStyle>
            <a:lvl1pPr lvl="0" algn="l" rtl="0" eaLnBrk="1" latinLnBrk="0" hangingPunct="1">
              <a:lnSpc>
                <a:spcPct val="100000"/>
              </a:lnSpc>
              <a:spcBef>
                <a:spcPts val="0"/>
              </a:spcBef>
              <a:spcAft>
                <a:spcPts val="0"/>
              </a:spcAft>
              <a:buSzPts val="2800"/>
              <a:buNone/>
              <a:defRPr kumimoji="0" sz="1350" b="1" kern="1200">
                <a:solidFill>
                  <a:schemeClr val="tx1">
                    <a:lumMod val="75000"/>
                    <a:lumOff val="25000"/>
                  </a:schemeClr>
                </a:solidFill>
                <a:latin typeface="Palatino Linotype" pitchFamily="18" charset="0"/>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defTabSz="1219170"/>
            <a:r>
              <a:rPr lang="en-US" sz="3200" dirty="0">
                <a:latin typeface="Helvetica" pitchFamily="2" charset="0"/>
              </a:rPr>
              <a:t>Large Language Models</a:t>
            </a:r>
            <a:endParaRPr lang="en-US" sz="1867" dirty="0">
              <a:latin typeface="Helvetica" pitchFamily="2" charset="0"/>
            </a:endParaRPr>
          </a:p>
        </p:txBody>
      </p:sp>
      <p:pic>
        <p:nvPicPr>
          <p:cNvPr id="10" name="Picture 9">
            <a:extLst>
              <a:ext uri="{FF2B5EF4-FFF2-40B4-BE49-F238E27FC236}">
                <a16:creationId xmlns:a16="http://schemas.microsoft.com/office/drawing/2014/main" id="{C8AF71A9-3D47-330A-18D2-55FE12ED8F09}"/>
              </a:ext>
            </a:extLst>
          </p:cNvPr>
          <p:cNvPicPr>
            <a:picLocks noChangeAspect="1"/>
          </p:cNvPicPr>
          <p:nvPr/>
        </p:nvPicPr>
        <p:blipFill>
          <a:blip r:embed="rId3"/>
          <a:stretch>
            <a:fillRect/>
          </a:stretch>
        </p:blipFill>
        <p:spPr>
          <a:xfrm>
            <a:off x="5779477" y="2303398"/>
            <a:ext cx="5845908" cy="3030953"/>
          </a:xfrm>
          <a:prstGeom prst="rect">
            <a:avLst/>
          </a:prstGeom>
        </p:spPr>
      </p:pic>
      <p:pic>
        <p:nvPicPr>
          <p:cNvPr id="3" name="Picture 2">
            <a:extLst>
              <a:ext uri="{FF2B5EF4-FFF2-40B4-BE49-F238E27FC236}">
                <a16:creationId xmlns:a16="http://schemas.microsoft.com/office/drawing/2014/main" id="{6CDC2549-634D-EDDD-94B9-0E5D013447CD}"/>
              </a:ext>
            </a:extLst>
          </p:cNvPr>
          <p:cNvPicPr>
            <a:picLocks noChangeAspect="1"/>
          </p:cNvPicPr>
          <p:nvPr/>
        </p:nvPicPr>
        <p:blipFill rotWithShape="1">
          <a:blip r:embed="rId3"/>
          <a:srcRect b="69567"/>
          <a:stretch/>
        </p:blipFill>
        <p:spPr>
          <a:xfrm>
            <a:off x="-188866" y="3010129"/>
            <a:ext cx="12569731" cy="1983328"/>
          </a:xfrm>
          <a:prstGeom prst="rect">
            <a:avLst/>
          </a:prstGeom>
        </p:spPr>
      </p:pic>
    </p:spTree>
    <p:extLst>
      <p:ext uri="{BB962C8B-B14F-4D97-AF65-F5344CB8AC3E}">
        <p14:creationId xmlns:p14="http://schemas.microsoft.com/office/powerpoint/2010/main" val="424389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14"/>
          <p:cNvSpPr txBox="1">
            <a:spLocks noGrp="1"/>
          </p:cNvSpPr>
          <p:nvPr>
            <p:ph type="title"/>
          </p:nvPr>
        </p:nvSpPr>
        <p:spPr>
          <a:xfrm>
            <a:off x="0" y="247967"/>
            <a:ext cx="12192000" cy="763600"/>
          </a:xfrm>
          <a:prstGeom prst="rect">
            <a:avLst/>
          </a:prstGeom>
        </p:spPr>
        <p:txBody>
          <a:bodyPr spcFirstLastPara="1" wrap="square" lIns="121900" tIns="121900" rIns="121900" bIns="121900" anchor="t" anchorCtr="0">
            <a:normAutofit/>
          </a:bodyPr>
          <a:lstStyle/>
          <a:p>
            <a:pPr algn="ctr"/>
            <a:r>
              <a:rPr lang="en-GB" sz="3200" dirty="0"/>
              <a:t>Self supervised Learning (Vision)</a:t>
            </a:r>
            <a:endParaRPr sz="3200" dirty="0"/>
          </a:p>
        </p:txBody>
      </p:sp>
      <p:sp>
        <p:nvSpPr>
          <p:cNvPr id="62" name="Google Shape;62;p14"/>
          <p:cNvSpPr txBox="1">
            <a:spLocks noGrp="1"/>
          </p:cNvSpPr>
          <p:nvPr>
            <p:ph type="body" idx="1"/>
          </p:nvPr>
        </p:nvSpPr>
        <p:spPr>
          <a:xfrm>
            <a:off x="345847" y="1136033"/>
            <a:ext cx="6109600" cy="4555200"/>
          </a:xfrm>
          <a:prstGeom prst="rect">
            <a:avLst/>
          </a:prstGeom>
        </p:spPr>
        <p:txBody>
          <a:bodyPr spcFirstLastPara="1" wrap="square" lIns="121900" tIns="121900" rIns="121900" bIns="121900" anchor="t" anchorCtr="0">
            <a:noAutofit/>
          </a:bodyPr>
          <a:lstStyle/>
          <a:p>
            <a:pPr marL="169329" indent="0">
              <a:buSzPts val="1600"/>
              <a:buNone/>
            </a:pPr>
            <a:r>
              <a:rPr lang="en-US" sz="2667" dirty="0"/>
              <a:t>Masked auto-encoder</a:t>
            </a:r>
            <a:endParaRPr sz="2667" dirty="0"/>
          </a:p>
        </p:txBody>
      </p:sp>
      <p:pic>
        <p:nvPicPr>
          <p:cNvPr id="1026" name="Picture 2">
            <a:extLst>
              <a:ext uri="{FF2B5EF4-FFF2-40B4-BE49-F238E27FC236}">
                <a16:creationId xmlns:a16="http://schemas.microsoft.com/office/drawing/2014/main" id="{A8B801B9-33BA-9F7F-9A58-DE900D36B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47" y="1835466"/>
            <a:ext cx="4982640" cy="28537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4A1246-53F8-668B-BFB5-CFE23D0CCE8C}"/>
              </a:ext>
            </a:extLst>
          </p:cNvPr>
          <p:cNvSpPr txBox="1"/>
          <p:nvPr/>
        </p:nvSpPr>
        <p:spPr bwMode="gray">
          <a:xfrm>
            <a:off x="345847" y="5427859"/>
            <a:ext cx="1219200" cy="1219200"/>
          </a:xfrm>
          <a:prstGeom prst="rect">
            <a:avLst/>
          </a:prstGeom>
          <a:noFill/>
        </p:spPr>
        <p:txBody>
          <a:bodyPr wrap="none" lIns="60960" rIns="60960" spcCol="45720" rtlCol="0">
            <a:noAutofit/>
          </a:bodyPr>
          <a:lstStyle/>
          <a:p>
            <a:pPr defTabSz="609585">
              <a:defRPr/>
            </a:pPr>
            <a:r>
              <a:rPr lang="en-US" sz="1867" dirty="0">
                <a:solidFill>
                  <a:srgbClr val="000000"/>
                </a:solidFill>
                <a:latin typeface="Palatino Linotype"/>
              </a:rPr>
              <a:t>He et al, 2021,  https://</a:t>
            </a:r>
            <a:r>
              <a:rPr lang="en-US" sz="1867" dirty="0" err="1">
                <a:solidFill>
                  <a:srgbClr val="000000"/>
                </a:solidFill>
                <a:latin typeface="Palatino Linotype"/>
              </a:rPr>
              <a:t>arxiv.org</a:t>
            </a:r>
            <a:r>
              <a:rPr lang="en-US" sz="1867" dirty="0">
                <a:solidFill>
                  <a:srgbClr val="000000"/>
                </a:solidFill>
                <a:latin typeface="Palatino Linotype"/>
              </a:rPr>
              <a:t>/pdf/2111.06377.pdf</a:t>
            </a:r>
          </a:p>
        </p:txBody>
      </p:sp>
      <p:pic>
        <p:nvPicPr>
          <p:cNvPr id="3" name="Picture 2">
            <a:extLst>
              <a:ext uri="{FF2B5EF4-FFF2-40B4-BE49-F238E27FC236}">
                <a16:creationId xmlns:a16="http://schemas.microsoft.com/office/drawing/2014/main" id="{71FD3972-A1C9-198C-10FA-0C0DCF6496C4}"/>
              </a:ext>
            </a:extLst>
          </p:cNvPr>
          <p:cNvPicPr>
            <a:picLocks noChangeAspect="1"/>
          </p:cNvPicPr>
          <p:nvPr/>
        </p:nvPicPr>
        <p:blipFill>
          <a:blip r:embed="rId4"/>
          <a:stretch>
            <a:fillRect/>
          </a:stretch>
        </p:blipFill>
        <p:spPr>
          <a:xfrm>
            <a:off x="5767388" y="1346114"/>
            <a:ext cx="6313165" cy="1410388"/>
          </a:xfrm>
          <a:prstGeom prst="rect">
            <a:avLst/>
          </a:prstGeom>
        </p:spPr>
      </p:pic>
      <p:pic>
        <p:nvPicPr>
          <p:cNvPr id="6" name="Picture 5">
            <a:extLst>
              <a:ext uri="{FF2B5EF4-FFF2-40B4-BE49-F238E27FC236}">
                <a16:creationId xmlns:a16="http://schemas.microsoft.com/office/drawing/2014/main" id="{4399B181-B9A8-236E-2CA3-D62FC1C5747C}"/>
              </a:ext>
            </a:extLst>
          </p:cNvPr>
          <p:cNvPicPr>
            <a:picLocks noChangeAspect="1"/>
          </p:cNvPicPr>
          <p:nvPr/>
        </p:nvPicPr>
        <p:blipFill>
          <a:blip r:embed="rId5"/>
          <a:stretch>
            <a:fillRect/>
          </a:stretch>
        </p:blipFill>
        <p:spPr>
          <a:xfrm>
            <a:off x="6813130" y="3004082"/>
            <a:ext cx="4909740" cy="3622431"/>
          </a:xfrm>
          <a:prstGeom prst="rect">
            <a:avLst/>
          </a:prstGeom>
        </p:spPr>
      </p:pic>
    </p:spTree>
    <p:extLst>
      <p:ext uri="{BB962C8B-B14F-4D97-AF65-F5344CB8AC3E}">
        <p14:creationId xmlns:p14="http://schemas.microsoft.com/office/powerpoint/2010/main" val="3198669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742F-B062-2B72-B0DF-E63815775E66}"/>
              </a:ext>
            </a:extLst>
          </p:cNvPr>
          <p:cNvSpPr>
            <a:spLocks noGrp="1"/>
          </p:cNvSpPr>
          <p:nvPr>
            <p:ph type="title"/>
          </p:nvPr>
        </p:nvSpPr>
        <p:spPr>
          <a:xfrm>
            <a:off x="415601" y="240827"/>
            <a:ext cx="11360800" cy="763500"/>
          </a:xfrm>
        </p:spPr>
        <p:txBody>
          <a:bodyPr/>
          <a:lstStyle/>
          <a:p>
            <a:r>
              <a:rPr lang="en-US" sz="3200" dirty="0"/>
              <a:t>... In Medical Imaging</a:t>
            </a:r>
          </a:p>
        </p:txBody>
      </p:sp>
      <p:pic>
        <p:nvPicPr>
          <p:cNvPr id="1026" name="Picture 2">
            <a:extLst>
              <a:ext uri="{FF2B5EF4-FFF2-40B4-BE49-F238E27FC236}">
                <a16:creationId xmlns:a16="http://schemas.microsoft.com/office/drawing/2014/main" id="{FD5290A8-D75D-0E40-FB75-6D84949FD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7487"/>
            <a:ext cx="12192000" cy="2252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C67325-BDEC-D03B-65FB-3579A0ECA841}"/>
              </a:ext>
            </a:extLst>
          </p:cNvPr>
          <p:cNvSpPr/>
          <p:nvPr/>
        </p:nvSpPr>
        <p:spPr bwMode="gray">
          <a:xfrm>
            <a:off x="161579" y="1132799"/>
            <a:ext cx="12133244" cy="262671"/>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defTabSz="1951518"/>
            <a:endParaRPr lang="en-US" sz="1867" dirty="0"/>
          </a:p>
        </p:txBody>
      </p:sp>
    </p:spTree>
    <p:extLst>
      <p:ext uri="{BB962C8B-B14F-4D97-AF65-F5344CB8AC3E}">
        <p14:creationId xmlns:p14="http://schemas.microsoft.com/office/powerpoint/2010/main" val="327011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EE9F-873E-5073-B609-73A1229EA190}"/>
              </a:ext>
            </a:extLst>
          </p:cNvPr>
          <p:cNvSpPr>
            <a:spLocks noGrp="1"/>
          </p:cNvSpPr>
          <p:nvPr>
            <p:ph type="title"/>
          </p:nvPr>
        </p:nvSpPr>
        <p:spPr>
          <a:xfrm>
            <a:off x="415600" y="179075"/>
            <a:ext cx="11360800" cy="763600"/>
          </a:xfrm>
        </p:spPr>
        <p:txBody>
          <a:bodyPr/>
          <a:lstStyle/>
          <a:p>
            <a:r>
              <a:rPr lang="en-US" sz="3733" dirty="0"/>
              <a:t>Generating realistic synthetic images is possible </a:t>
            </a:r>
          </a:p>
        </p:txBody>
      </p:sp>
      <p:pic>
        <p:nvPicPr>
          <p:cNvPr id="4" name="Picture 3">
            <a:extLst>
              <a:ext uri="{FF2B5EF4-FFF2-40B4-BE49-F238E27FC236}">
                <a16:creationId xmlns:a16="http://schemas.microsoft.com/office/drawing/2014/main" id="{472CDBDA-74B7-FD83-8D6B-1AB4FC3D7682}"/>
              </a:ext>
            </a:extLst>
          </p:cNvPr>
          <p:cNvPicPr>
            <a:picLocks noChangeAspect="1"/>
          </p:cNvPicPr>
          <p:nvPr/>
        </p:nvPicPr>
        <p:blipFill rotWithShape="1">
          <a:blip r:embed="rId3"/>
          <a:srcRect b="9892"/>
          <a:stretch/>
        </p:blipFill>
        <p:spPr>
          <a:xfrm>
            <a:off x="272741" y="1312334"/>
            <a:ext cx="6604000" cy="1907301"/>
          </a:xfrm>
          <a:prstGeom prst="rect">
            <a:avLst/>
          </a:prstGeom>
        </p:spPr>
      </p:pic>
      <p:pic>
        <p:nvPicPr>
          <p:cNvPr id="5" name="Picture 4">
            <a:extLst>
              <a:ext uri="{FF2B5EF4-FFF2-40B4-BE49-F238E27FC236}">
                <a16:creationId xmlns:a16="http://schemas.microsoft.com/office/drawing/2014/main" id="{139E8976-226D-EA42-1B6D-B0923176948E}"/>
              </a:ext>
            </a:extLst>
          </p:cNvPr>
          <p:cNvPicPr>
            <a:picLocks noChangeAspect="1"/>
          </p:cNvPicPr>
          <p:nvPr/>
        </p:nvPicPr>
        <p:blipFill>
          <a:blip r:embed="rId4"/>
          <a:stretch>
            <a:fillRect/>
          </a:stretch>
        </p:blipFill>
        <p:spPr>
          <a:xfrm>
            <a:off x="7050979" y="1312334"/>
            <a:ext cx="4317701" cy="3224073"/>
          </a:xfrm>
          <a:prstGeom prst="rect">
            <a:avLst/>
          </a:prstGeom>
        </p:spPr>
      </p:pic>
      <p:pic>
        <p:nvPicPr>
          <p:cNvPr id="6" name="Picture 5">
            <a:extLst>
              <a:ext uri="{FF2B5EF4-FFF2-40B4-BE49-F238E27FC236}">
                <a16:creationId xmlns:a16="http://schemas.microsoft.com/office/drawing/2014/main" id="{13A2F407-EA16-17AC-3069-609B59F23C67}"/>
              </a:ext>
            </a:extLst>
          </p:cNvPr>
          <p:cNvPicPr>
            <a:picLocks noChangeAspect="1"/>
          </p:cNvPicPr>
          <p:nvPr/>
        </p:nvPicPr>
        <p:blipFill>
          <a:blip r:embed="rId5"/>
          <a:stretch>
            <a:fillRect/>
          </a:stretch>
        </p:blipFill>
        <p:spPr>
          <a:xfrm>
            <a:off x="7050979" y="4613430"/>
            <a:ext cx="4229580" cy="1388087"/>
          </a:xfrm>
          <a:prstGeom prst="rect">
            <a:avLst/>
          </a:prstGeom>
        </p:spPr>
      </p:pic>
      <p:pic>
        <p:nvPicPr>
          <p:cNvPr id="7" name="Picture 6">
            <a:extLst>
              <a:ext uri="{FF2B5EF4-FFF2-40B4-BE49-F238E27FC236}">
                <a16:creationId xmlns:a16="http://schemas.microsoft.com/office/drawing/2014/main" id="{854B0099-5F3B-FF91-7B11-B7556DFC990A}"/>
              </a:ext>
            </a:extLst>
          </p:cNvPr>
          <p:cNvPicPr>
            <a:picLocks noChangeAspect="1"/>
          </p:cNvPicPr>
          <p:nvPr/>
        </p:nvPicPr>
        <p:blipFill>
          <a:blip r:embed="rId6"/>
          <a:stretch>
            <a:fillRect/>
          </a:stretch>
        </p:blipFill>
        <p:spPr>
          <a:xfrm>
            <a:off x="1108805" y="3993883"/>
            <a:ext cx="2875887" cy="2114165"/>
          </a:xfrm>
          <a:prstGeom prst="rect">
            <a:avLst/>
          </a:prstGeom>
        </p:spPr>
      </p:pic>
      <p:sp>
        <p:nvSpPr>
          <p:cNvPr id="8" name="TextBox 7">
            <a:extLst>
              <a:ext uri="{FF2B5EF4-FFF2-40B4-BE49-F238E27FC236}">
                <a16:creationId xmlns:a16="http://schemas.microsoft.com/office/drawing/2014/main" id="{F7573EE5-FB50-6DCE-AAB1-EB9F5EA2D1FD}"/>
              </a:ext>
            </a:extLst>
          </p:cNvPr>
          <p:cNvSpPr txBox="1"/>
          <p:nvPr/>
        </p:nvSpPr>
        <p:spPr bwMode="gray">
          <a:xfrm>
            <a:off x="2000435" y="6427433"/>
            <a:ext cx="1219200" cy="1219200"/>
          </a:xfrm>
          <a:prstGeom prst="rect">
            <a:avLst/>
          </a:prstGeom>
          <a:noFill/>
        </p:spPr>
        <p:txBody>
          <a:bodyPr wrap="none" lIns="60960" rIns="60960" spcCol="45720" rtlCol="0">
            <a:noAutofit/>
          </a:bodyPr>
          <a:lstStyle/>
          <a:p>
            <a:r>
              <a:rPr lang="en-US" sz="1867" dirty="0"/>
              <a:t>Fails!</a:t>
            </a:r>
          </a:p>
        </p:txBody>
      </p:sp>
    </p:spTree>
    <p:extLst>
      <p:ext uri="{BB962C8B-B14F-4D97-AF65-F5344CB8AC3E}">
        <p14:creationId xmlns:p14="http://schemas.microsoft.com/office/powerpoint/2010/main" val="15561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0B6971-AA8C-7392-79FF-BA0864A843EA}"/>
              </a:ext>
            </a:extLst>
          </p:cNvPr>
          <p:cNvPicPr>
            <a:picLocks noChangeAspect="1"/>
          </p:cNvPicPr>
          <p:nvPr/>
        </p:nvPicPr>
        <p:blipFill>
          <a:blip r:embed="rId2"/>
          <a:stretch>
            <a:fillRect/>
          </a:stretch>
        </p:blipFill>
        <p:spPr>
          <a:xfrm>
            <a:off x="914400" y="1272716"/>
            <a:ext cx="10363200" cy="4312568"/>
          </a:xfrm>
          <a:prstGeom prst="rect">
            <a:avLst/>
          </a:prstGeom>
        </p:spPr>
      </p:pic>
      <p:sp>
        <p:nvSpPr>
          <p:cNvPr id="7" name="TextBox 6">
            <a:extLst>
              <a:ext uri="{FF2B5EF4-FFF2-40B4-BE49-F238E27FC236}">
                <a16:creationId xmlns:a16="http://schemas.microsoft.com/office/drawing/2014/main" id="{D70CC5A3-6FA2-C739-F34C-FD3F16F0FD09}"/>
              </a:ext>
            </a:extLst>
          </p:cNvPr>
          <p:cNvSpPr txBox="1"/>
          <p:nvPr/>
        </p:nvSpPr>
        <p:spPr bwMode="gray">
          <a:xfrm>
            <a:off x="914400" y="6054375"/>
            <a:ext cx="10363200" cy="461665"/>
          </a:xfrm>
          <a:prstGeom prst="rect">
            <a:avLst/>
          </a:prstGeom>
          <a:noFill/>
        </p:spPr>
        <p:txBody>
          <a:bodyPr wrap="square">
            <a:spAutoFit/>
          </a:bodyPr>
          <a:lstStyle/>
          <a:p>
            <a:r>
              <a:rPr lang="en-US" sz="2400" dirty="0"/>
              <a:t>“Synthetic datasets maybe useful for training robust medical AI models.”</a:t>
            </a:r>
          </a:p>
        </p:txBody>
      </p:sp>
      <p:sp>
        <p:nvSpPr>
          <p:cNvPr id="8" name="Title 1">
            <a:extLst>
              <a:ext uri="{FF2B5EF4-FFF2-40B4-BE49-F238E27FC236}">
                <a16:creationId xmlns:a16="http://schemas.microsoft.com/office/drawing/2014/main" id="{1A9CFAFC-0FFC-DA2B-B621-B2BA802AE8A4}"/>
              </a:ext>
            </a:extLst>
          </p:cNvPr>
          <p:cNvSpPr>
            <a:spLocks noGrp="1"/>
          </p:cNvSpPr>
          <p:nvPr>
            <p:ph type="title"/>
          </p:nvPr>
        </p:nvSpPr>
        <p:spPr>
          <a:xfrm>
            <a:off x="415600" y="179075"/>
            <a:ext cx="11360800" cy="763600"/>
          </a:xfrm>
        </p:spPr>
        <p:txBody>
          <a:bodyPr/>
          <a:lstStyle/>
          <a:p>
            <a:r>
              <a:rPr lang="en-US" sz="3733" dirty="0"/>
              <a:t>And can be used to train AI models</a:t>
            </a:r>
          </a:p>
        </p:txBody>
      </p:sp>
    </p:spTree>
    <p:extLst>
      <p:ext uri="{BB962C8B-B14F-4D97-AF65-F5344CB8AC3E}">
        <p14:creationId xmlns:p14="http://schemas.microsoft.com/office/powerpoint/2010/main" val="101197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7404-FD64-3504-6EE5-53647ACA3351}"/>
              </a:ext>
            </a:extLst>
          </p:cNvPr>
          <p:cNvSpPr>
            <a:spLocks noGrp="1"/>
          </p:cNvSpPr>
          <p:nvPr>
            <p:ph type="title"/>
          </p:nvPr>
        </p:nvSpPr>
        <p:spPr/>
        <p:txBody>
          <a:bodyPr/>
          <a:lstStyle/>
          <a:p>
            <a:r>
              <a:rPr lang="en-US" sz="3200" dirty="0"/>
              <a:t>Can you predict out the patient’s future given the past?</a:t>
            </a:r>
          </a:p>
        </p:txBody>
      </p:sp>
      <p:pic>
        <p:nvPicPr>
          <p:cNvPr id="3074" name="Picture 2">
            <a:extLst>
              <a:ext uri="{FF2B5EF4-FFF2-40B4-BE49-F238E27FC236}">
                <a16:creationId xmlns:a16="http://schemas.microsoft.com/office/drawing/2014/main" id="{A302ED2E-C209-D530-755B-A686E50C4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19" y="1483527"/>
            <a:ext cx="250418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1DC8660-D7AE-1492-5BAE-BC5298175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643" y="1483527"/>
            <a:ext cx="2731944" cy="2336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45C2F3A-A0DF-4C7F-7FCB-FD4917C66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331" y="1466594"/>
            <a:ext cx="2504180" cy="23537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3EA5818-648C-58DC-E3E0-89B65275A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4095" y="4415811"/>
            <a:ext cx="2589804" cy="21771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1258FE2-BFE9-F4CB-4456-52DB111A6C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3643" y="4415811"/>
            <a:ext cx="2731944" cy="216596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E84739D0-B7F8-10FE-004D-8068EB731E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5331" y="4412451"/>
            <a:ext cx="2589804" cy="2169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DD159A-E43F-B898-36E4-478BED2F790B}"/>
              </a:ext>
            </a:extLst>
          </p:cNvPr>
          <p:cNvSpPr txBox="1"/>
          <p:nvPr/>
        </p:nvSpPr>
        <p:spPr bwMode="gray">
          <a:xfrm>
            <a:off x="2412208" y="1058425"/>
            <a:ext cx="1219200" cy="1219200"/>
          </a:xfrm>
          <a:prstGeom prst="rect">
            <a:avLst/>
          </a:prstGeom>
          <a:noFill/>
        </p:spPr>
        <p:txBody>
          <a:bodyPr wrap="none" lIns="60960" rIns="60960" spcCol="45720" rtlCol="0">
            <a:noAutofit/>
          </a:bodyPr>
          <a:lstStyle/>
          <a:p>
            <a:r>
              <a:rPr lang="en-US" sz="1867" dirty="0"/>
              <a:t>Past</a:t>
            </a:r>
          </a:p>
        </p:txBody>
      </p:sp>
      <p:sp>
        <p:nvSpPr>
          <p:cNvPr id="5" name="TextBox 4">
            <a:extLst>
              <a:ext uri="{FF2B5EF4-FFF2-40B4-BE49-F238E27FC236}">
                <a16:creationId xmlns:a16="http://schemas.microsoft.com/office/drawing/2014/main" id="{256E327C-1D92-F884-3FD3-33BE205B37F1}"/>
              </a:ext>
            </a:extLst>
          </p:cNvPr>
          <p:cNvSpPr txBox="1"/>
          <p:nvPr/>
        </p:nvSpPr>
        <p:spPr bwMode="gray">
          <a:xfrm>
            <a:off x="5607281" y="1022020"/>
            <a:ext cx="1219200" cy="1219200"/>
          </a:xfrm>
          <a:prstGeom prst="rect">
            <a:avLst/>
          </a:prstGeom>
          <a:noFill/>
        </p:spPr>
        <p:txBody>
          <a:bodyPr wrap="none" lIns="60960" rIns="60960" spcCol="45720" rtlCol="0">
            <a:noAutofit/>
          </a:bodyPr>
          <a:lstStyle/>
          <a:p>
            <a:r>
              <a:rPr lang="en-US" sz="1867" dirty="0"/>
              <a:t>True future</a:t>
            </a:r>
          </a:p>
        </p:txBody>
      </p:sp>
      <p:sp>
        <p:nvSpPr>
          <p:cNvPr id="6" name="TextBox 5">
            <a:extLst>
              <a:ext uri="{FF2B5EF4-FFF2-40B4-BE49-F238E27FC236}">
                <a16:creationId xmlns:a16="http://schemas.microsoft.com/office/drawing/2014/main" id="{D13A6BC1-F9C6-1096-2971-3BA5D994E38A}"/>
              </a:ext>
            </a:extLst>
          </p:cNvPr>
          <p:cNvSpPr txBox="1"/>
          <p:nvPr/>
        </p:nvSpPr>
        <p:spPr bwMode="gray">
          <a:xfrm>
            <a:off x="8119369" y="1058425"/>
            <a:ext cx="1219200" cy="1219200"/>
          </a:xfrm>
          <a:prstGeom prst="rect">
            <a:avLst/>
          </a:prstGeom>
          <a:noFill/>
        </p:spPr>
        <p:txBody>
          <a:bodyPr wrap="none" lIns="60960" rIns="60960" spcCol="45720" rtlCol="0">
            <a:noAutofit/>
          </a:bodyPr>
          <a:lstStyle/>
          <a:p>
            <a:r>
              <a:rPr lang="en-US" sz="1867" dirty="0"/>
              <a:t>Generated future</a:t>
            </a:r>
          </a:p>
        </p:txBody>
      </p:sp>
    </p:spTree>
    <p:extLst>
      <p:ext uri="{BB962C8B-B14F-4D97-AF65-F5344CB8AC3E}">
        <p14:creationId xmlns:p14="http://schemas.microsoft.com/office/powerpoint/2010/main" val="767691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AD25-C276-E3F2-2CA6-0C2402B72EF5}"/>
              </a:ext>
            </a:extLst>
          </p:cNvPr>
          <p:cNvSpPr>
            <a:spLocks noGrp="1"/>
          </p:cNvSpPr>
          <p:nvPr>
            <p:ph type="title"/>
          </p:nvPr>
        </p:nvSpPr>
        <p:spPr>
          <a:xfrm>
            <a:off x="795914" y="226336"/>
            <a:ext cx="4992556" cy="767577"/>
          </a:xfrm>
        </p:spPr>
        <p:txBody>
          <a:bodyPr/>
          <a:lstStyle/>
          <a:p>
            <a:r>
              <a:rPr lang="en-US" dirty="0"/>
              <a:t>Agenda</a:t>
            </a:r>
          </a:p>
        </p:txBody>
      </p:sp>
      <p:sp>
        <p:nvSpPr>
          <p:cNvPr id="7" name="Slide Number Placeholder 6">
            <a:extLst>
              <a:ext uri="{FF2B5EF4-FFF2-40B4-BE49-F238E27FC236}">
                <a16:creationId xmlns:a16="http://schemas.microsoft.com/office/drawing/2014/main" id="{CE4491D3-A710-F18F-F521-042B7EFAD87B}"/>
              </a:ext>
            </a:extLst>
          </p:cNvPr>
          <p:cNvSpPr>
            <a:spLocks noGrp="1"/>
          </p:cNvSpPr>
          <p:nvPr>
            <p:ph type="sldNum" sz="quarter" idx="14"/>
          </p:nvPr>
        </p:nvSpPr>
        <p:spPr/>
        <p:txBody>
          <a:bodyPr/>
          <a:lstStyle/>
          <a:p>
            <a:fld id="{05D06465-3E98-4EAD-BD42-57E23508A2B9}" type="slidenum">
              <a:rPr lang="en-US" smtClean="0"/>
              <a:pPr/>
              <a:t>2</a:t>
            </a:fld>
            <a:endParaRPr lang="en-US"/>
          </a:p>
        </p:txBody>
      </p:sp>
      <p:graphicFrame>
        <p:nvGraphicFramePr>
          <p:cNvPr id="8" name="Table 7">
            <a:extLst>
              <a:ext uri="{FF2B5EF4-FFF2-40B4-BE49-F238E27FC236}">
                <a16:creationId xmlns:a16="http://schemas.microsoft.com/office/drawing/2014/main" id="{EC836E74-C34D-637A-E765-40FDE8B4DB52}"/>
              </a:ext>
            </a:extLst>
          </p:cNvPr>
          <p:cNvGraphicFramePr>
            <a:graphicFrameLocks noGrp="1"/>
          </p:cNvGraphicFramePr>
          <p:nvPr>
            <p:extLst>
              <p:ext uri="{D42A27DB-BD31-4B8C-83A1-F6EECF244321}">
                <p14:modId xmlns:p14="http://schemas.microsoft.com/office/powerpoint/2010/main" val="2455793084"/>
              </p:ext>
            </p:extLst>
          </p:nvPr>
        </p:nvGraphicFramePr>
        <p:xfrm>
          <a:off x="795914" y="1039461"/>
          <a:ext cx="9726311" cy="4779077"/>
        </p:xfrm>
        <a:graphic>
          <a:graphicData uri="http://schemas.openxmlformats.org/drawingml/2006/table">
            <a:tbl>
              <a:tblPr firstRow="1" firstCol="1" bandRow="1">
                <a:tableStyleId>{5C22544A-7EE6-4342-B048-85BDC9FD1C3A}</a:tableStyleId>
              </a:tblPr>
              <a:tblGrid>
                <a:gridCol w="3511217">
                  <a:extLst>
                    <a:ext uri="{9D8B030D-6E8A-4147-A177-3AD203B41FA5}">
                      <a16:colId xmlns:a16="http://schemas.microsoft.com/office/drawing/2014/main" val="1578237508"/>
                    </a:ext>
                  </a:extLst>
                </a:gridCol>
                <a:gridCol w="6215094">
                  <a:extLst>
                    <a:ext uri="{9D8B030D-6E8A-4147-A177-3AD203B41FA5}">
                      <a16:colId xmlns:a16="http://schemas.microsoft.com/office/drawing/2014/main" val="2112749055"/>
                    </a:ext>
                  </a:extLst>
                </a:gridCol>
              </a:tblGrid>
              <a:tr h="592331">
                <a:tc>
                  <a:txBody>
                    <a:bodyPr/>
                    <a:lstStyle/>
                    <a:p>
                      <a:pPr marL="0" marR="0">
                        <a:lnSpc>
                          <a:spcPct val="107000"/>
                        </a:lnSpc>
                        <a:spcAft>
                          <a:spcPts val="800"/>
                        </a:spcAft>
                        <a:buNone/>
                      </a:pPr>
                      <a:r>
                        <a:rPr lang="en-US" sz="2400" dirty="0">
                          <a:effectLst/>
                        </a:rPr>
                        <a:t>10:30 – 10:35am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buNone/>
                      </a:pPr>
                      <a:r>
                        <a:rPr lang="en-US" sz="2400" dirty="0">
                          <a:effectLst/>
                        </a:rPr>
                        <a:t>Welcome and introductions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2612827"/>
                  </a:ext>
                </a:extLst>
              </a:tr>
              <a:tr h="453914">
                <a:tc>
                  <a:txBody>
                    <a:bodyPr/>
                    <a:lstStyle/>
                    <a:p>
                      <a:pPr marL="0" marR="0">
                        <a:lnSpc>
                          <a:spcPct val="107000"/>
                        </a:lnSpc>
                        <a:spcAft>
                          <a:spcPts val="800"/>
                        </a:spcAft>
                        <a:buNone/>
                      </a:pPr>
                      <a:r>
                        <a:rPr lang="en-US" sz="2400" dirty="0">
                          <a:effectLst/>
                        </a:rPr>
                        <a:t>10:35 – 10:55am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buNone/>
                      </a:pPr>
                      <a:r>
                        <a:rPr lang="en-US" sz="2400" dirty="0">
                          <a:effectLst/>
                        </a:rPr>
                        <a:t>Introduction to LLMs, how they work and their limitations.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5044887"/>
                  </a:ext>
                </a:extLst>
              </a:tr>
              <a:tr h="453914">
                <a:tc>
                  <a:txBody>
                    <a:bodyPr/>
                    <a:lstStyle/>
                    <a:p>
                      <a:pPr marL="0" marR="0">
                        <a:lnSpc>
                          <a:spcPct val="107000"/>
                        </a:lnSpc>
                        <a:spcAft>
                          <a:spcPts val="800"/>
                        </a:spcAft>
                        <a:buNone/>
                      </a:pPr>
                      <a:r>
                        <a:rPr lang="en-US" sz="2400" dirty="0">
                          <a:effectLst/>
                        </a:rPr>
                        <a:t>10:55 – 11am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buNone/>
                      </a:pPr>
                      <a:r>
                        <a:rPr lang="en-US" sz="2400" dirty="0">
                          <a:effectLst/>
                        </a:rPr>
                        <a:t>Hands-on Lab: How LLMs could be used for research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6819741"/>
                  </a:ext>
                </a:extLst>
              </a:tr>
              <a:tr h="453914">
                <a:tc>
                  <a:txBody>
                    <a:bodyPr/>
                    <a:lstStyle/>
                    <a:p>
                      <a:pPr marL="0" marR="0">
                        <a:lnSpc>
                          <a:spcPct val="107000"/>
                        </a:lnSpc>
                        <a:spcAft>
                          <a:spcPts val="800"/>
                        </a:spcAft>
                        <a:buNone/>
                      </a:pPr>
                      <a:r>
                        <a:rPr lang="en-US" sz="2400">
                          <a:effectLst/>
                        </a:rPr>
                        <a:t>11am – 11:20am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buNone/>
                      </a:pPr>
                      <a:r>
                        <a:rPr lang="en-US" sz="2400" dirty="0">
                          <a:effectLst/>
                        </a:rPr>
                        <a:t>Exercise 1: Using ChatGPT to extract data from a screenshot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4802479"/>
                  </a:ext>
                </a:extLst>
              </a:tr>
              <a:tr h="453914">
                <a:tc>
                  <a:txBody>
                    <a:bodyPr/>
                    <a:lstStyle/>
                    <a:p>
                      <a:pPr marL="0" marR="0">
                        <a:lnSpc>
                          <a:spcPct val="107000"/>
                        </a:lnSpc>
                        <a:spcAft>
                          <a:spcPts val="800"/>
                        </a:spcAft>
                        <a:buNone/>
                      </a:pPr>
                      <a:r>
                        <a:rPr lang="en-US" sz="2400">
                          <a:effectLst/>
                        </a:rPr>
                        <a:t>11:20 – 11:40am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buNone/>
                      </a:pPr>
                      <a:r>
                        <a:rPr lang="en-US" sz="2400" dirty="0">
                          <a:effectLst/>
                        </a:rPr>
                        <a:t>Exercise 2: Simple data analysis like regression, plotting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7499846"/>
                  </a:ext>
                </a:extLst>
              </a:tr>
              <a:tr h="453914">
                <a:tc>
                  <a:txBody>
                    <a:bodyPr/>
                    <a:lstStyle/>
                    <a:p>
                      <a:pPr marL="0" marR="0">
                        <a:lnSpc>
                          <a:spcPct val="107000"/>
                        </a:lnSpc>
                        <a:spcAft>
                          <a:spcPts val="800"/>
                        </a:spcAft>
                        <a:buNone/>
                      </a:pPr>
                      <a:r>
                        <a:rPr lang="en-US" sz="2400">
                          <a:effectLst/>
                        </a:rPr>
                        <a:t>11:40 – 11:55am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buNone/>
                      </a:pPr>
                      <a:r>
                        <a:rPr lang="en-US" sz="2400" dirty="0">
                          <a:effectLst/>
                        </a:rPr>
                        <a:t>Exercise 3: Using </a:t>
                      </a:r>
                      <a:r>
                        <a:rPr lang="en-US" sz="2400" dirty="0" err="1">
                          <a:effectLst/>
                        </a:rPr>
                        <a:t>NotebookLM</a:t>
                      </a:r>
                      <a:r>
                        <a:rPr lang="en-US" sz="2400" dirty="0">
                          <a:effectLst/>
                        </a:rPr>
                        <a:t> for audio summarization of a DUA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1792011"/>
                  </a:ext>
                </a:extLst>
              </a:tr>
              <a:tr h="221147">
                <a:tc>
                  <a:txBody>
                    <a:bodyPr/>
                    <a:lstStyle/>
                    <a:p>
                      <a:pPr marL="0" marR="0">
                        <a:lnSpc>
                          <a:spcPct val="107000"/>
                        </a:lnSpc>
                        <a:spcAft>
                          <a:spcPts val="800"/>
                        </a:spcAft>
                        <a:buNone/>
                      </a:pPr>
                      <a:r>
                        <a:rPr lang="en-US" sz="2400" dirty="0">
                          <a:effectLst/>
                        </a:rPr>
                        <a:t>11:55am – 12pm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buNone/>
                      </a:pPr>
                      <a:r>
                        <a:rPr lang="en-US" sz="2400" dirty="0">
                          <a:effectLst/>
                        </a:rPr>
                        <a:t>Session wrap-up</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6491130"/>
                  </a:ext>
                </a:extLst>
              </a:tr>
            </a:tbl>
          </a:graphicData>
        </a:graphic>
      </p:graphicFrame>
    </p:spTree>
    <p:extLst>
      <p:ext uri="{BB962C8B-B14F-4D97-AF65-F5344CB8AC3E}">
        <p14:creationId xmlns:p14="http://schemas.microsoft.com/office/powerpoint/2010/main" val="3490545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23AF1-9064-7737-6BFF-23228D117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E5D19-0384-E622-F9F5-32D777E21801}"/>
              </a:ext>
            </a:extLst>
          </p:cNvPr>
          <p:cNvSpPr>
            <a:spLocks noGrp="1"/>
          </p:cNvSpPr>
          <p:nvPr>
            <p:ph type="title"/>
          </p:nvPr>
        </p:nvSpPr>
        <p:spPr>
          <a:xfrm>
            <a:off x="762784" y="620441"/>
            <a:ext cx="10287987" cy="830998"/>
          </a:xfrm>
        </p:spPr>
        <p:txBody>
          <a:bodyPr/>
          <a:lstStyle/>
          <a:p>
            <a:r>
              <a:rPr lang="en-US" dirty="0"/>
              <a:t>Risks of Generative AI</a:t>
            </a:r>
          </a:p>
        </p:txBody>
      </p:sp>
      <p:sp>
        <p:nvSpPr>
          <p:cNvPr id="3" name="Text Placeholder 2">
            <a:extLst>
              <a:ext uri="{FF2B5EF4-FFF2-40B4-BE49-F238E27FC236}">
                <a16:creationId xmlns:a16="http://schemas.microsoft.com/office/drawing/2014/main" id="{2CC71ED8-DFEB-39A4-FB15-E665C068C3BC}"/>
              </a:ext>
            </a:extLst>
          </p:cNvPr>
          <p:cNvSpPr>
            <a:spLocks noGrp="1"/>
          </p:cNvSpPr>
          <p:nvPr>
            <p:ph type="body" sz="quarter" idx="10"/>
          </p:nvPr>
        </p:nvSpPr>
        <p:spPr>
          <a:xfrm>
            <a:off x="760796" y="1485022"/>
            <a:ext cx="9566962" cy="586636"/>
          </a:xfrm>
        </p:spPr>
        <p:txBody>
          <a:bodyPr/>
          <a:lstStyle/>
          <a:p>
            <a:r>
              <a:rPr lang="en-US" sz="2000" dirty="0" err="1"/>
              <a:t>GenAI</a:t>
            </a:r>
            <a:r>
              <a:rPr lang="en-US" sz="2000" dirty="0"/>
              <a:t> is remarkable, but it is not perfect!</a:t>
            </a:r>
          </a:p>
        </p:txBody>
      </p:sp>
      <p:sp>
        <p:nvSpPr>
          <p:cNvPr id="5" name="Text Placeholder 4">
            <a:extLst>
              <a:ext uri="{FF2B5EF4-FFF2-40B4-BE49-F238E27FC236}">
                <a16:creationId xmlns:a16="http://schemas.microsoft.com/office/drawing/2014/main" id="{8ABD4093-778D-4A54-9A73-4D4C8CD09B75}"/>
              </a:ext>
            </a:extLst>
          </p:cNvPr>
          <p:cNvSpPr>
            <a:spLocks noGrp="1"/>
          </p:cNvSpPr>
          <p:nvPr>
            <p:ph type="body" sz="quarter" idx="12"/>
          </p:nvPr>
        </p:nvSpPr>
        <p:spPr>
          <a:xfrm>
            <a:off x="741873" y="2071658"/>
            <a:ext cx="3539504" cy="330530"/>
          </a:xfrm>
        </p:spPr>
        <p:txBody>
          <a:bodyPr/>
          <a:lstStyle/>
          <a:p>
            <a:r>
              <a:rPr lang="en-US" dirty="0"/>
              <a:t>INCORRECT GENERATIONS</a:t>
            </a:r>
          </a:p>
        </p:txBody>
      </p:sp>
      <p:sp>
        <p:nvSpPr>
          <p:cNvPr id="7" name="Slide Number Placeholder 6">
            <a:extLst>
              <a:ext uri="{FF2B5EF4-FFF2-40B4-BE49-F238E27FC236}">
                <a16:creationId xmlns:a16="http://schemas.microsoft.com/office/drawing/2014/main" id="{25328D26-E8EB-809D-2CBA-158697B61432}"/>
              </a:ext>
            </a:extLst>
          </p:cNvPr>
          <p:cNvSpPr>
            <a:spLocks noGrp="1"/>
          </p:cNvSpPr>
          <p:nvPr>
            <p:ph type="sldNum" sz="quarter" idx="14"/>
          </p:nvPr>
        </p:nvSpPr>
        <p:spPr/>
        <p:txBody>
          <a:bodyPr/>
          <a:lstStyle/>
          <a:p>
            <a:fld id="{05D06465-3E98-4EAD-BD42-57E23508A2B9}" type="slidenum">
              <a:rPr lang="en-US" smtClean="0"/>
              <a:pPr/>
              <a:t>20</a:t>
            </a:fld>
            <a:endParaRPr lang="en-US"/>
          </a:p>
        </p:txBody>
      </p:sp>
      <p:sp>
        <p:nvSpPr>
          <p:cNvPr id="8" name="Text Placeholder 4">
            <a:extLst>
              <a:ext uri="{FF2B5EF4-FFF2-40B4-BE49-F238E27FC236}">
                <a16:creationId xmlns:a16="http://schemas.microsoft.com/office/drawing/2014/main" id="{079FAA37-2AFB-7ABA-AC4C-71F76C23D904}"/>
              </a:ext>
            </a:extLst>
          </p:cNvPr>
          <p:cNvSpPr txBox="1">
            <a:spLocks/>
          </p:cNvSpPr>
          <p:nvPr/>
        </p:nvSpPr>
        <p:spPr>
          <a:xfrm>
            <a:off x="760796" y="3932748"/>
            <a:ext cx="2700338" cy="3305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HALLUCINATIONS</a:t>
            </a:r>
          </a:p>
        </p:txBody>
      </p:sp>
      <p:sp>
        <p:nvSpPr>
          <p:cNvPr id="9" name="Text Placeholder 3">
            <a:extLst>
              <a:ext uri="{FF2B5EF4-FFF2-40B4-BE49-F238E27FC236}">
                <a16:creationId xmlns:a16="http://schemas.microsoft.com/office/drawing/2014/main" id="{DF50D241-2F94-23EA-6884-CA9FF70E64EE}"/>
              </a:ext>
            </a:extLst>
          </p:cNvPr>
          <p:cNvSpPr txBox="1">
            <a:spLocks/>
          </p:cNvSpPr>
          <p:nvPr/>
        </p:nvSpPr>
        <p:spPr>
          <a:xfrm>
            <a:off x="760795" y="4373006"/>
            <a:ext cx="5391191" cy="999972"/>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Hallucinations refer to generated content that is untrue</a:t>
            </a:r>
          </a:p>
          <a:p>
            <a:pPr marL="285750" indent="-285750">
              <a:spcBef>
                <a:spcPts val="600"/>
              </a:spcBef>
            </a:pPr>
            <a:r>
              <a:rPr lang="en-US" dirty="0" err="1"/>
              <a:t>GenAI</a:t>
            </a:r>
            <a:r>
              <a:rPr lang="en-US" dirty="0"/>
              <a:t> models tend to </a:t>
            </a:r>
            <a:r>
              <a:rPr lang="en-US" b="1" dirty="0"/>
              <a:t>confidently</a:t>
            </a:r>
            <a:r>
              <a:rPr lang="en-US" dirty="0"/>
              <a:t> hallucinate</a:t>
            </a:r>
          </a:p>
        </p:txBody>
      </p:sp>
      <p:pic>
        <p:nvPicPr>
          <p:cNvPr id="14" name="Video 12">
            <a:hlinkClick r:id="" action="ppaction://media"/>
            <a:extLst>
              <a:ext uri="{FF2B5EF4-FFF2-40B4-BE49-F238E27FC236}">
                <a16:creationId xmlns:a16="http://schemas.microsoft.com/office/drawing/2014/main" id="{6B96F072-3D34-C6CF-68D2-E05B8247C4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32091" y="865054"/>
            <a:ext cx="3066347" cy="2299760"/>
          </a:xfrm>
          <a:prstGeom prst="rect">
            <a:avLst/>
          </a:prstGeom>
        </p:spPr>
      </p:pic>
      <p:sp>
        <p:nvSpPr>
          <p:cNvPr id="15" name="Text Placeholder 3">
            <a:extLst>
              <a:ext uri="{FF2B5EF4-FFF2-40B4-BE49-F238E27FC236}">
                <a16:creationId xmlns:a16="http://schemas.microsoft.com/office/drawing/2014/main" id="{8A4F4A37-37C2-EA0E-8838-143F7E0B3DF0}"/>
              </a:ext>
            </a:extLst>
          </p:cNvPr>
          <p:cNvSpPr txBox="1">
            <a:spLocks/>
          </p:cNvSpPr>
          <p:nvPr/>
        </p:nvSpPr>
        <p:spPr>
          <a:xfrm>
            <a:off x="915538" y="2451490"/>
            <a:ext cx="4471626" cy="365125"/>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Animals or people can spontaneously appear, especially in scenes containing many entities.</a:t>
            </a:r>
          </a:p>
        </p:txBody>
      </p:sp>
      <p:pic>
        <p:nvPicPr>
          <p:cNvPr id="17" name="Picture 16">
            <a:extLst>
              <a:ext uri="{FF2B5EF4-FFF2-40B4-BE49-F238E27FC236}">
                <a16:creationId xmlns:a16="http://schemas.microsoft.com/office/drawing/2014/main" id="{BFE65391-DBD3-3AA2-4290-FDE1720FA951}"/>
              </a:ext>
            </a:extLst>
          </p:cNvPr>
          <p:cNvPicPr>
            <a:picLocks noChangeAspect="1"/>
          </p:cNvPicPr>
          <p:nvPr/>
        </p:nvPicPr>
        <p:blipFill>
          <a:blip r:embed="rId6"/>
          <a:stretch>
            <a:fillRect/>
          </a:stretch>
        </p:blipFill>
        <p:spPr>
          <a:xfrm>
            <a:off x="6151987" y="3567723"/>
            <a:ext cx="5693860" cy="2392880"/>
          </a:xfrm>
          <a:prstGeom prst="rect">
            <a:avLst/>
          </a:prstGeom>
        </p:spPr>
      </p:pic>
      <p:cxnSp>
        <p:nvCxnSpPr>
          <p:cNvPr id="19" name="Straight Connector 18">
            <a:extLst>
              <a:ext uri="{FF2B5EF4-FFF2-40B4-BE49-F238E27FC236}">
                <a16:creationId xmlns:a16="http://schemas.microsoft.com/office/drawing/2014/main" id="{35E238A2-3284-9366-7112-AFBDF77BBD4E}"/>
              </a:ext>
            </a:extLst>
          </p:cNvPr>
          <p:cNvCxnSpPr/>
          <p:nvPr/>
        </p:nvCxnSpPr>
        <p:spPr>
          <a:xfrm>
            <a:off x="9214884" y="5571460"/>
            <a:ext cx="2133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8E39E5-985A-92F6-43D4-8AEE29D5725D}"/>
              </a:ext>
            </a:extLst>
          </p:cNvPr>
          <p:cNvCxnSpPr>
            <a:cxnSpLocks/>
          </p:cNvCxnSpPr>
          <p:nvPr/>
        </p:nvCxnSpPr>
        <p:spPr>
          <a:xfrm>
            <a:off x="6730409" y="5766390"/>
            <a:ext cx="123692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76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6014D-0CEC-978B-C92A-FE066A53C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03EAA-D9C0-9E85-3CE5-0C3EAFFBD6E6}"/>
              </a:ext>
            </a:extLst>
          </p:cNvPr>
          <p:cNvSpPr>
            <a:spLocks noGrp="1"/>
          </p:cNvSpPr>
          <p:nvPr>
            <p:ph type="title"/>
          </p:nvPr>
        </p:nvSpPr>
        <p:spPr>
          <a:xfrm>
            <a:off x="762784" y="620441"/>
            <a:ext cx="10287987" cy="830998"/>
          </a:xfrm>
        </p:spPr>
        <p:txBody>
          <a:bodyPr/>
          <a:lstStyle/>
          <a:p>
            <a:r>
              <a:rPr lang="en-US" dirty="0"/>
              <a:t>Risks of Generative AI</a:t>
            </a:r>
          </a:p>
        </p:txBody>
      </p:sp>
      <p:sp>
        <p:nvSpPr>
          <p:cNvPr id="3" name="Text Placeholder 2">
            <a:extLst>
              <a:ext uri="{FF2B5EF4-FFF2-40B4-BE49-F238E27FC236}">
                <a16:creationId xmlns:a16="http://schemas.microsoft.com/office/drawing/2014/main" id="{FFEDB796-D9A6-CEE0-C87F-EBAD44F46343}"/>
              </a:ext>
            </a:extLst>
          </p:cNvPr>
          <p:cNvSpPr>
            <a:spLocks noGrp="1"/>
          </p:cNvSpPr>
          <p:nvPr>
            <p:ph type="body" sz="quarter" idx="10"/>
          </p:nvPr>
        </p:nvSpPr>
        <p:spPr>
          <a:xfrm>
            <a:off x="760796" y="1485022"/>
            <a:ext cx="9566962" cy="586636"/>
          </a:xfrm>
        </p:spPr>
        <p:txBody>
          <a:bodyPr/>
          <a:lstStyle/>
          <a:p>
            <a:r>
              <a:rPr lang="en-US" dirty="0" err="1"/>
              <a:t>GenAI</a:t>
            </a:r>
            <a:r>
              <a:rPr lang="en-US" dirty="0"/>
              <a:t> is remarkable, but it is not perfect!</a:t>
            </a:r>
          </a:p>
        </p:txBody>
      </p:sp>
      <p:sp>
        <p:nvSpPr>
          <p:cNvPr id="7" name="Slide Number Placeholder 6">
            <a:extLst>
              <a:ext uri="{FF2B5EF4-FFF2-40B4-BE49-F238E27FC236}">
                <a16:creationId xmlns:a16="http://schemas.microsoft.com/office/drawing/2014/main" id="{7DDEB98C-F01E-ED0A-3E48-52798BE8693D}"/>
              </a:ext>
            </a:extLst>
          </p:cNvPr>
          <p:cNvSpPr>
            <a:spLocks noGrp="1"/>
          </p:cNvSpPr>
          <p:nvPr>
            <p:ph type="sldNum" sz="quarter" idx="14"/>
          </p:nvPr>
        </p:nvSpPr>
        <p:spPr/>
        <p:txBody>
          <a:bodyPr/>
          <a:lstStyle/>
          <a:p>
            <a:fld id="{05D06465-3E98-4EAD-BD42-57E23508A2B9}" type="slidenum">
              <a:rPr lang="en-US" smtClean="0"/>
              <a:pPr/>
              <a:t>21</a:t>
            </a:fld>
            <a:endParaRPr lang="en-US"/>
          </a:p>
        </p:txBody>
      </p:sp>
      <p:sp>
        <p:nvSpPr>
          <p:cNvPr id="8" name="Text Placeholder 4">
            <a:extLst>
              <a:ext uri="{FF2B5EF4-FFF2-40B4-BE49-F238E27FC236}">
                <a16:creationId xmlns:a16="http://schemas.microsoft.com/office/drawing/2014/main" id="{E7C6D81E-7852-FAE1-0D05-A53BF7910AE7}"/>
              </a:ext>
            </a:extLst>
          </p:cNvPr>
          <p:cNvSpPr txBox="1">
            <a:spLocks/>
          </p:cNvSpPr>
          <p:nvPr/>
        </p:nvSpPr>
        <p:spPr>
          <a:xfrm>
            <a:off x="709996" y="1971868"/>
            <a:ext cx="2700338" cy="3305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HALLUCINATIONS</a:t>
            </a:r>
          </a:p>
        </p:txBody>
      </p:sp>
      <p:sp>
        <p:nvSpPr>
          <p:cNvPr id="9" name="Text Placeholder 3">
            <a:extLst>
              <a:ext uri="{FF2B5EF4-FFF2-40B4-BE49-F238E27FC236}">
                <a16:creationId xmlns:a16="http://schemas.microsoft.com/office/drawing/2014/main" id="{E661663B-1960-7AC1-504E-F4B3628C75B9}"/>
              </a:ext>
            </a:extLst>
          </p:cNvPr>
          <p:cNvSpPr txBox="1">
            <a:spLocks/>
          </p:cNvSpPr>
          <p:nvPr/>
        </p:nvSpPr>
        <p:spPr>
          <a:xfrm>
            <a:off x="455995" y="2442606"/>
            <a:ext cx="5391191" cy="999972"/>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Hallucinations refer to generated content that is untrue</a:t>
            </a:r>
          </a:p>
          <a:p>
            <a:pPr marL="285750" indent="-285750">
              <a:spcBef>
                <a:spcPts val="600"/>
              </a:spcBef>
            </a:pPr>
            <a:r>
              <a:rPr lang="en-US" dirty="0" err="1"/>
              <a:t>GenAI</a:t>
            </a:r>
            <a:r>
              <a:rPr lang="en-US" dirty="0"/>
              <a:t> models tend to </a:t>
            </a:r>
            <a:r>
              <a:rPr lang="en-US" b="1" dirty="0"/>
              <a:t>confidently</a:t>
            </a:r>
            <a:r>
              <a:rPr lang="en-US" dirty="0"/>
              <a:t> hallucinate</a:t>
            </a:r>
          </a:p>
        </p:txBody>
      </p:sp>
      <p:pic>
        <p:nvPicPr>
          <p:cNvPr id="10" name="Picture 9">
            <a:extLst>
              <a:ext uri="{FF2B5EF4-FFF2-40B4-BE49-F238E27FC236}">
                <a16:creationId xmlns:a16="http://schemas.microsoft.com/office/drawing/2014/main" id="{243EA2F7-9ADD-DB35-6D5A-2A250B5D9525}"/>
              </a:ext>
            </a:extLst>
          </p:cNvPr>
          <p:cNvPicPr>
            <a:picLocks noChangeAspect="1"/>
          </p:cNvPicPr>
          <p:nvPr/>
        </p:nvPicPr>
        <p:blipFill>
          <a:blip r:embed="rId3"/>
          <a:stretch>
            <a:fillRect/>
          </a:stretch>
        </p:blipFill>
        <p:spPr>
          <a:xfrm>
            <a:off x="7579360" y="853440"/>
            <a:ext cx="4220238" cy="4726062"/>
          </a:xfrm>
          <a:prstGeom prst="rect">
            <a:avLst/>
          </a:prstGeom>
        </p:spPr>
      </p:pic>
      <p:pic>
        <p:nvPicPr>
          <p:cNvPr id="1026" name="Picture 2" descr="Image">
            <a:extLst>
              <a:ext uri="{FF2B5EF4-FFF2-40B4-BE49-F238E27FC236}">
                <a16:creationId xmlns:a16="http://schemas.microsoft.com/office/drawing/2014/main" id="{B12A427A-C313-81F4-95BE-015BAE32C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 y="3422187"/>
            <a:ext cx="7457440" cy="270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63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4F623-373E-5832-DD49-7E704F6EE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4D95E-6A3A-7D67-1840-31ECA1B14968}"/>
              </a:ext>
            </a:extLst>
          </p:cNvPr>
          <p:cNvSpPr>
            <a:spLocks noGrp="1"/>
          </p:cNvSpPr>
          <p:nvPr>
            <p:ph type="title"/>
          </p:nvPr>
        </p:nvSpPr>
        <p:spPr>
          <a:xfrm>
            <a:off x="762784" y="620441"/>
            <a:ext cx="10287987" cy="830998"/>
          </a:xfrm>
        </p:spPr>
        <p:txBody>
          <a:bodyPr/>
          <a:lstStyle/>
          <a:p>
            <a:r>
              <a:rPr lang="en-US" dirty="0"/>
              <a:t>Why do LLMs hallucinate?</a:t>
            </a:r>
          </a:p>
        </p:txBody>
      </p:sp>
      <p:sp>
        <p:nvSpPr>
          <p:cNvPr id="7" name="Slide Number Placeholder 6">
            <a:extLst>
              <a:ext uri="{FF2B5EF4-FFF2-40B4-BE49-F238E27FC236}">
                <a16:creationId xmlns:a16="http://schemas.microsoft.com/office/drawing/2014/main" id="{D19842B7-FBF7-DB83-3BEB-BC904B2AAD9C}"/>
              </a:ext>
            </a:extLst>
          </p:cNvPr>
          <p:cNvSpPr>
            <a:spLocks noGrp="1"/>
          </p:cNvSpPr>
          <p:nvPr>
            <p:ph type="sldNum" sz="quarter" idx="14"/>
          </p:nvPr>
        </p:nvSpPr>
        <p:spPr/>
        <p:txBody>
          <a:bodyPr/>
          <a:lstStyle/>
          <a:p>
            <a:fld id="{05D06465-3E98-4EAD-BD42-57E23508A2B9}" type="slidenum">
              <a:rPr lang="en-US" smtClean="0"/>
              <a:pPr/>
              <a:t>22</a:t>
            </a:fld>
            <a:endParaRPr lang="en-US"/>
          </a:p>
        </p:txBody>
      </p:sp>
      <p:sp>
        <p:nvSpPr>
          <p:cNvPr id="9" name="Text Placeholder 3">
            <a:extLst>
              <a:ext uri="{FF2B5EF4-FFF2-40B4-BE49-F238E27FC236}">
                <a16:creationId xmlns:a16="http://schemas.microsoft.com/office/drawing/2014/main" id="{F439359D-813C-0B8E-32A9-F1F9AB51C5DA}"/>
              </a:ext>
            </a:extLst>
          </p:cNvPr>
          <p:cNvSpPr txBox="1">
            <a:spLocks/>
          </p:cNvSpPr>
          <p:nvPr/>
        </p:nvSpPr>
        <p:spPr>
          <a:xfrm>
            <a:off x="889767" y="1843116"/>
            <a:ext cx="11135359" cy="999972"/>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Often trained to generate text by predicting the next [masked] word in a sequence based on patterns learned from vast amounts of data, without a true understanding of facts or context. </a:t>
            </a:r>
          </a:p>
          <a:p>
            <a:pPr marL="0" indent="0">
              <a:buNone/>
            </a:pPr>
            <a:endParaRPr lang="en-US" sz="2000" dirty="0"/>
          </a:p>
          <a:p>
            <a:pPr>
              <a:buFont typeface="+mj-lt"/>
              <a:buAutoNum type="arabicPeriod"/>
            </a:pPr>
            <a:r>
              <a:rPr lang="en-US" b="1" dirty="0"/>
              <a:t>Probabilistic Nature</a:t>
            </a:r>
            <a:r>
              <a:rPr lang="en-US" dirty="0"/>
              <a:t>: LLMs generate text based on statistical correlations between words, not on a fact-checking mechanism. </a:t>
            </a:r>
          </a:p>
          <a:p>
            <a:pPr>
              <a:buFont typeface="+mj-lt"/>
              <a:buAutoNum type="arabicPeriod"/>
            </a:pPr>
            <a:r>
              <a:rPr lang="en-US" b="1" dirty="0"/>
              <a:t>Lack of Grounding</a:t>
            </a:r>
            <a:r>
              <a:rPr lang="en-US" dirty="0"/>
              <a:t>: LLMs lack an inherent connection to external sources of truth, like databases or real-time information. </a:t>
            </a:r>
          </a:p>
          <a:p>
            <a:pPr>
              <a:buFont typeface="+mj-lt"/>
              <a:buAutoNum type="arabicPeriod"/>
            </a:pPr>
            <a:r>
              <a:rPr lang="en-US" b="1" dirty="0"/>
              <a:t>Training Data Issues</a:t>
            </a:r>
            <a:r>
              <a:rPr lang="en-US" dirty="0"/>
              <a:t>: Training data may contain errors, conflicting information, or non-factual text </a:t>
            </a:r>
          </a:p>
          <a:p>
            <a:pPr>
              <a:buFont typeface="+mj-lt"/>
              <a:buAutoNum type="arabicPeriod"/>
            </a:pPr>
            <a:r>
              <a:rPr lang="en-US" b="1" dirty="0"/>
              <a:t>Prompt Ambiguity</a:t>
            </a:r>
            <a:r>
              <a:rPr lang="en-US" dirty="0"/>
              <a:t>: When given ambiguous or incomplete prompts, LLMs may "fill in the blanks" with made-up details that sound plausible. </a:t>
            </a:r>
          </a:p>
          <a:p>
            <a:pPr>
              <a:buFont typeface="+mj-lt"/>
              <a:buAutoNum type="arabicPeriod"/>
            </a:pPr>
            <a:r>
              <a:rPr lang="en-US" b="1" dirty="0"/>
              <a:t>Generalization Limits</a:t>
            </a:r>
            <a:r>
              <a:rPr lang="en-US" dirty="0"/>
              <a:t>: LLMs generalize from the patterns they've seen in training data</a:t>
            </a:r>
          </a:p>
        </p:txBody>
      </p:sp>
      <p:sp>
        <p:nvSpPr>
          <p:cNvPr id="12" name="TextBox 11">
            <a:extLst>
              <a:ext uri="{FF2B5EF4-FFF2-40B4-BE49-F238E27FC236}">
                <a16:creationId xmlns:a16="http://schemas.microsoft.com/office/drawing/2014/main" id="{022085AD-403A-0894-0919-04357CC252BD}"/>
              </a:ext>
            </a:extLst>
          </p:cNvPr>
          <p:cNvSpPr txBox="1"/>
          <p:nvPr/>
        </p:nvSpPr>
        <p:spPr>
          <a:xfrm>
            <a:off x="6918960" y="5976492"/>
            <a:ext cx="4865930"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With assistance from </a:t>
            </a:r>
            <a:r>
              <a:rPr lang="en-US" sz="1200" b="0" i="0" dirty="0" err="1">
                <a:solidFill>
                  <a:srgbClr val="222222"/>
                </a:solidFill>
                <a:effectLst/>
                <a:latin typeface="Arial" panose="020B0604020202020204" pitchFamily="34" charset="0"/>
              </a:rPr>
              <a:t>chatGPT</a:t>
            </a:r>
            <a:endParaRPr lang="en-US" sz="12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829650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23AF1-9064-7737-6BFF-23228D117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E5D19-0384-E622-F9F5-32D777E21801}"/>
              </a:ext>
            </a:extLst>
          </p:cNvPr>
          <p:cNvSpPr>
            <a:spLocks noGrp="1"/>
          </p:cNvSpPr>
          <p:nvPr>
            <p:ph type="title"/>
          </p:nvPr>
        </p:nvSpPr>
        <p:spPr>
          <a:xfrm>
            <a:off x="762784" y="620441"/>
            <a:ext cx="10287987" cy="830998"/>
          </a:xfrm>
        </p:spPr>
        <p:txBody>
          <a:bodyPr/>
          <a:lstStyle/>
          <a:p>
            <a:r>
              <a:rPr lang="en-US" dirty="0"/>
              <a:t>Risks of Generative AI</a:t>
            </a:r>
          </a:p>
        </p:txBody>
      </p:sp>
      <p:sp>
        <p:nvSpPr>
          <p:cNvPr id="5" name="Text Placeholder 4">
            <a:extLst>
              <a:ext uri="{FF2B5EF4-FFF2-40B4-BE49-F238E27FC236}">
                <a16:creationId xmlns:a16="http://schemas.microsoft.com/office/drawing/2014/main" id="{8ABD4093-778D-4A54-9A73-4D4C8CD09B75}"/>
              </a:ext>
            </a:extLst>
          </p:cNvPr>
          <p:cNvSpPr>
            <a:spLocks noGrp="1"/>
          </p:cNvSpPr>
          <p:nvPr>
            <p:ph type="body" sz="quarter" idx="12"/>
          </p:nvPr>
        </p:nvSpPr>
        <p:spPr>
          <a:xfrm>
            <a:off x="741873" y="2071658"/>
            <a:ext cx="4794146" cy="330530"/>
          </a:xfrm>
        </p:spPr>
        <p:txBody>
          <a:bodyPr/>
          <a:lstStyle/>
          <a:p>
            <a:r>
              <a:rPr lang="en-US" dirty="0"/>
              <a:t>COPYRIGHT/INTELLECTUAL PROPERTY</a:t>
            </a:r>
          </a:p>
        </p:txBody>
      </p:sp>
      <p:sp>
        <p:nvSpPr>
          <p:cNvPr id="7" name="Slide Number Placeholder 6">
            <a:extLst>
              <a:ext uri="{FF2B5EF4-FFF2-40B4-BE49-F238E27FC236}">
                <a16:creationId xmlns:a16="http://schemas.microsoft.com/office/drawing/2014/main" id="{25328D26-E8EB-809D-2CBA-158697B61432}"/>
              </a:ext>
            </a:extLst>
          </p:cNvPr>
          <p:cNvSpPr>
            <a:spLocks noGrp="1"/>
          </p:cNvSpPr>
          <p:nvPr>
            <p:ph type="sldNum" sz="quarter" idx="14"/>
          </p:nvPr>
        </p:nvSpPr>
        <p:spPr/>
        <p:txBody>
          <a:bodyPr/>
          <a:lstStyle/>
          <a:p>
            <a:fld id="{05D06465-3E98-4EAD-BD42-57E23508A2B9}" type="slidenum">
              <a:rPr lang="en-US" smtClean="0"/>
              <a:pPr/>
              <a:t>23</a:t>
            </a:fld>
            <a:endParaRPr lang="en-US"/>
          </a:p>
        </p:txBody>
      </p:sp>
      <p:sp>
        <p:nvSpPr>
          <p:cNvPr id="8" name="Text Placeholder 4">
            <a:extLst>
              <a:ext uri="{FF2B5EF4-FFF2-40B4-BE49-F238E27FC236}">
                <a16:creationId xmlns:a16="http://schemas.microsoft.com/office/drawing/2014/main" id="{079FAA37-2AFB-7ABA-AC4C-71F76C23D904}"/>
              </a:ext>
            </a:extLst>
          </p:cNvPr>
          <p:cNvSpPr txBox="1">
            <a:spLocks/>
          </p:cNvSpPr>
          <p:nvPr/>
        </p:nvSpPr>
        <p:spPr>
          <a:xfrm>
            <a:off x="760796" y="5148774"/>
            <a:ext cx="2700338" cy="3305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ENVIRONMENTAL</a:t>
            </a:r>
          </a:p>
        </p:txBody>
      </p:sp>
      <p:sp>
        <p:nvSpPr>
          <p:cNvPr id="9" name="Text Placeholder 3">
            <a:extLst>
              <a:ext uri="{FF2B5EF4-FFF2-40B4-BE49-F238E27FC236}">
                <a16:creationId xmlns:a16="http://schemas.microsoft.com/office/drawing/2014/main" id="{DF50D241-2F94-23EA-6884-CA9FF70E64EE}"/>
              </a:ext>
            </a:extLst>
          </p:cNvPr>
          <p:cNvSpPr txBox="1">
            <a:spLocks/>
          </p:cNvSpPr>
          <p:nvPr/>
        </p:nvSpPr>
        <p:spPr>
          <a:xfrm>
            <a:off x="779719" y="5425411"/>
            <a:ext cx="5391191" cy="46502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Carbon emission due to high electricity consumption</a:t>
            </a:r>
          </a:p>
        </p:txBody>
      </p:sp>
      <p:sp>
        <p:nvSpPr>
          <p:cNvPr id="15" name="Text Placeholder 3">
            <a:extLst>
              <a:ext uri="{FF2B5EF4-FFF2-40B4-BE49-F238E27FC236}">
                <a16:creationId xmlns:a16="http://schemas.microsoft.com/office/drawing/2014/main" id="{8A4F4A37-37C2-EA0E-8838-143F7E0B3DF0}"/>
              </a:ext>
            </a:extLst>
          </p:cNvPr>
          <p:cNvSpPr txBox="1">
            <a:spLocks/>
          </p:cNvSpPr>
          <p:nvPr/>
        </p:nvSpPr>
        <p:spPr>
          <a:xfrm>
            <a:off x="760796" y="2489106"/>
            <a:ext cx="5180462" cy="1371530"/>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Can all data on the Internet be used to train </a:t>
            </a:r>
            <a:r>
              <a:rPr lang="en-US" dirty="0" err="1"/>
              <a:t>GenAI</a:t>
            </a:r>
            <a:r>
              <a:rPr lang="en-US" dirty="0"/>
              <a:t>?</a:t>
            </a:r>
          </a:p>
          <a:p>
            <a:pPr marL="285750" indent="-285750">
              <a:spcBef>
                <a:spcPts val="600"/>
              </a:spcBef>
            </a:pPr>
            <a:r>
              <a:rPr lang="en-US" dirty="0"/>
              <a:t>Image generation:</a:t>
            </a:r>
          </a:p>
          <a:p>
            <a:pPr marL="400050" lvl="1" indent="-285750">
              <a:spcBef>
                <a:spcPts val="600"/>
              </a:spcBef>
              <a:buFont typeface="Arial" panose="020B0604020202020204" pitchFamily="34" charset="0"/>
              <a:buChar char="•"/>
            </a:pPr>
            <a:r>
              <a:rPr lang="en-US" dirty="0"/>
              <a:t>Who owns the images generated by </a:t>
            </a:r>
            <a:r>
              <a:rPr lang="en-US" dirty="0" err="1"/>
              <a:t>GenAI</a:t>
            </a:r>
            <a:r>
              <a:rPr lang="en-US" dirty="0"/>
              <a:t>?</a:t>
            </a:r>
          </a:p>
          <a:p>
            <a:pPr marL="400050" lvl="1" indent="-285750">
              <a:spcBef>
                <a:spcPts val="600"/>
              </a:spcBef>
              <a:buFont typeface="Arial" panose="020B0604020202020204" pitchFamily="34" charset="0"/>
              <a:buChar char="•"/>
            </a:pPr>
            <a:r>
              <a:rPr lang="en-US" dirty="0"/>
              <a:t>Is </a:t>
            </a:r>
            <a:r>
              <a:rPr lang="en-US" dirty="0" err="1"/>
              <a:t>GenAI</a:t>
            </a:r>
            <a:r>
              <a:rPr lang="en-US" dirty="0"/>
              <a:t> just “copying” parts of other images?</a:t>
            </a:r>
          </a:p>
          <a:p>
            <a:pPr marL="285750" indent="-285750">
              <a:spcBef>
                <a:spcPts val="600"/>
              </a:spcBef>
            </a:pPr>
            <a:r>
              <a:rPr lang="en-US" dirty="0"/>
              <a:t>Text generation:</a:t>
            </a:r>
          </a:p>
          <a:p>
            <a:pPr marL="400050" lvl="1" indent="-285750">
              <a:spcBef>
                <a:spcPts val="600"/>
              </a:spcBef>
              <a:buFont typeface="Arial" panose="020B0604020202020204" pitchFamily="34" charset="0"/>
              <a:buChar char="•"/>
            </a:pPr>
            <a:r>
              <a:rPr lang="en-US" dirty="0"/>
              <a:t>Are LLMs authors of scientific publications?</a:t>
            </a:r>
          </a:p>
          <a:p>
            <a:pPr marL="400050" lvl="1" indent="-285750">
              <a:spcBef>
                <a:spcPts val="600"/>
              </a:spcBef>
              <a:buFont typeface="Arial" panose="020B0604020202020204" pitchFamily="34" charset="0"/>
              <a:buChar char="•"/>
            </a:pPr>
            <a:r>
              <a:rPr lang="en-US" dirty="0"/>
              <a:t>Who is responsible for the information provided by these models?</a:t>
            </a:r>
          </a:p>
        </p:txBody>
      </p:sp>
      <p:pic>
        <p:nvPicPr>
          <p:cNvPr id="11" name="Picture 10">
            <a:extLst>
              <a:ext uri="{FF2B5EF4-FFF2-40B4-BE49-F238E27FC236}">
                <a16:creationId xmlns:a16="http://schemas.microsoft.com/office/drawing/2014/main" id="{516CE9D2-7AD4-41A5-6156-4944A3B66AF6}"/>
              </a:ext>
            </a:extLst>
          </p:cNvPr>
          <p:cNvPicPr>
            <a:picLocks noChangeAspect="1"/>
          </p:cNvPicPr>
          <p:nvPr/>
        </p:nvPicPr>
        <p:blipFill>
          <a:blip r:embed="rId3"/>
          <a:stretch>
            <a:fillRect/>
          </a:stretch>
        </p:blipFill>
        <p:spPr>
          <a:xfrm>
            <a:off x="6337552" y="2602024"/>
            <a:ext cx="5449273" cy="579539"/>
          </a:xfrm>
          <a:prstGeom prst="rect">
            <a:avLst/>
          </a:prstGeom>
          <a:ln>
            <a:solidFill>
              <a:schemeClr val="tx1"/>
            </a:solidFill>
          </a:ln>
        </p:spPr>
      </p:pic>
      <p:sp>
        <p:nvSpPr>
          <p:cNvPr id="12" name="TextBox 11">
            <a:extLst>
              <a:ext uri="{FF2B5EF4-FFF2-40B4-BE49-F238E27FC236}">
                <a16:creationId xmlns:a16="http://schemas.microsoft.com/office/drawing/2014/main" id="{16910786-0234-969C-B732-C0789FFE145E}"/>
              </a:ext>
            </a:extLst>
          </p:cNvPr>
          <p:cNvSpPr txBox="1"/>
          <p:nvPr/>
        </p:nvSpPr>
        <p:spPr>
          <a:xfrm>
            <a:off x="7046523" y="2246177"/>
            <a:ext cx="3904787" cy="276999"/>
          </a:xfrm>
          <a:prstGeom prst="rect">
            <a:avLst/>
          </a:prstGeom>
          <a:noFill/>
        </p:spPr>
        <p:txBody>
          <a:bodyPr wrap="none" rtlCol="0">
            <a:spAutoFit/>
          </a:bodyPr>
          <a:lstStyle/>
          <a:p>
            <a:r>
              <a:rPr lang="en-US" sz="1200" dirty="0" err="1"/>
              <a:t>EyeWiki</a:t>
            </a:r>
            <a:r>
              <a:rPr lang="en-US" sz="1200" dirty="0"/>
              <a:t> disclaimer on training AI models on its content</a:t>
            </a:r>
          </a:p>
        </p:txBody>
      </p:sp>
      <p:pic>
        <p:nvPicPr>
          <p:cNvPr id="16" name="Picture 15">
            <a:extLst>
              <a:ext uri="{FF2B5EF4-FFF2-40B4-BE49-F238E27FC236}">
                <a16:creationId xmlns:a16="http://schemas.microsoft.com/office/drawing/2014/main" id="{DBDA08D4-C564-42F9-44B3-051987A6087F}"/>
              </a:ext>
            </a:extLst>
          </p:cNvPr>
          <p:cNvPicPr>
            <a:picLocks noChangeAspect="1"/>
          </p:cNvPicPr>
          <p:nvPr/>
        </p:nvPicPr>
        <p:blipFill>
          <a:blip r:embed="rId4"/>
          <a:stretch>
            <a:fillRect/>
          </a:stretch>
        </p:blipFill>
        <p:spPr>
          <a:xfrm>
            <a:off x="6170912" y="4332148"/>
            <a:ext cx="5847314" cy="1714837"/>
          </a:xfrm>
          <a:prstGeom prst="rect">
            <a:avLst/>
          </a:prstGeom>
          <a:ln>
            <a:solidFill>
              <a:schemeClr val="tx1"/>
            </a:solidFill>
          </a:ln>
        </p:spPr>
      </p:pic>
      <p:sp>
        <p:nvSpPr>
          <p:cNvPr id="18" name="TextBox 17">
            <a:extLst>
              <a:ext uri="{FF2B5EF4-FFF2-40B4-BE49-F238E27FC236}">
                <a16:creationId xmlns:a16="http://schemas.microsoft.com/office/drawing/2014/main" id="{F21D8DF0-3CAC-181F-1A9F-D41AABDA9DDC}"/>
              </a:ext>
            </a:extLst>
          </p:cNvPr>
          <p:cNvSpPr txBox="1"/>
          <p:nvPr/>
        </p:nvSpPr>
        <p:spPr>
          <a:xfrm>
            <a:off x="7814361" y="3974094"/>
            <a:ext cx="2369110" cy="276999"/>
          </a:xfrm>
          <a:prstGeom prst="rect">
            <a:avLst/>
          </a:prstGeom>
          <a:noFill/>
        </p:spPr>
        <p:txBody>
          <a:bodyPr wrap="none" rtlCol="0">
            <a:spAutoFit/>
          </a:bodyPr>
          <a:lstStyle/>
          <a:p>
            <a:r>
              <a:rPr lang="en-US" sz="1200" dirty="0"/>
              <a:t>Nature policy on AI as an author</a:t>
            </a:r>
          </a:p>
        </p:txBody>
      </p:sp>
    </p:spTree>
    <p:extLst>
      <p:ext uri="{BB962C8B-B14F-4D97-AF65-F5344CB8AC3E}">
        <p14:creationId xmlns:p14="http://schemas.microsoft.com/office/powerpoint/2010/main" val="49947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92CFD-CA40-D0EA-BE27-24A74148F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BB981-02D5-CD7C-6DC5-A24BF094E9A1}"/>
              </a:ext>
            </a:extLst>
          </p:cNvPr>
          <p:cNvSpPr>
            <a:spLocks noGrp="1"/>
          </p:cNvSpPr>
          <p:nvPr>
            <p:ph type="title"/>
          </p:nvPr>
        </p:nvSpPr>
        <p:spPr>
          <a:xfrm>
            <a:off x="762784" y="620441"/>
            <a:ext cx="10287987" cy="830998"/>
          </a:xfrm>
        </p:spPr>
        <p:txBody>
          <a:bodyPr/>
          <a:lstStyle/>
          <a:p>
            <a:r>
              <a:rPr lang="en-US" dirty="0"/>
              <a:t>Safeguards</a:t>
            </a:r>
          </a:p>
        </p:txBody>
      </p:sp>
      <p:sp>
        <p:nvSpPr>
          <p:cNvPr id="3" name="Text Placeholder 2">
            <a:extLst>
              <a:ext uri="{FF2B5EF4-FFF2-40B4-BE49-F238E27FC236}">
                <a16:creationId xmlns:a16="http://schemas.microsoft.com/office/drawing/2014/main" id="{CF67FE1C-E299-62C1-5A50-C9ED2AD1D940}"/>
              </a:ext>
            </a:extLst>
          </p:cNvPr>
          <p:cNvSpPr>
            <a:spLocks noGrp="1"/>
          </p:cNvSpPr>
          <p:nvPr>
            <p:ph type="body" sz="quarter" idx="10"/>
          </p:nvPr>
        </p:nvSpPr>
        <p:spPr>
          <a:xfrm>
            <a:off x="760796" y="1485022"/>
            <a:ext cx="9566962" cy="465027"/>
          </a:xfrm>
        </p:spPr>
        <p:txBody>
          <a:bodyPr/>
          <a:lstStyle/>
          <a:p>
            <a:r>
              <a:rPr lang="en-US" dirty="0"/>
              <a:t>How do we reduce the risks posed by </a:t>
            </a:r>
            <a:r>
              <a:rPr lang="en-US" dirty="0" err="1"/>
              <a:t>GenAI</a:t>
            </a:r>
            <a:r>
              <a:rPr lang="en-US" dirty="0"/>
              <a:t> models?</a:t>
            </a:r>
          </a:p>
        </p:txBody>
      </p:sp>
      <p:sp>
        <p:nvSpPr>
          <p:cNvPr id="5" name="Text Placeholder 4">
            <a:extLst>
              <a:ext uri="{FF2B5EF4-FFF2-40B4-BE49-F238E27FC236}">
                <a16:creationId xmlns:a16="http://schemas.microsoft.com/office/drawing/2014/main" id="{A7FE0AC2-2C92-02B3-BBDE-324AC6DFAAEF}"/>
              </a:ext>
            </a:extLst>
          </p:cNvPr>
          <p:cNvSpPr>
            <a:spLocks noGrp="1"/>
          </p:cNvSpPr>
          <p:nvPr>
            <p:ph type="body" sz="quarter" idx="12"/>
          </p:nvPr>
        </p:nvSpPr>
        <p:spPr>
          <a:xfrm>
            <a:off x="760796" y="2098012"/>
            <a:ext cx="4794146" cy="330530"/>
          </a:xfrm>
        </p:spPr>
        <p:txBody>
          <a:bodyPr/>
          <a:lstStyle/>
          <a:p>
            <a:r>
              <a:rPr lang="en-US" dirty="0"/>
              <a:t>HALLUCINATIONS</a:t>
            </a:r>
          </a:p>
        </p:txBody>
      </p:sp>
      <p:sp>
        <p:nvSpPr>
          <p:cNvPr id="7" name="Slide Number Placeholder 6">
            <a:extLst>
              <a:ext uri="{FF2B5EF4-FFF2-40B4-BE49-F238E27FC236}">
                <a16:creationId xmlns:a16="http://schemas.microsoft.com/office/drawing/2014/main" id="{EE0F5CC9-0E55-7041-815C-83908D143F81}"/>
              </a:ext>
            </a:extLst>
          </p:cNvPr>
          <p:cNvSpPr>
            <a:spLocks noGrp="1"/>
          </p:cNvSpPr>
          <p:nvPr>
            <p:ph type="sldNum" sz="quarter" idx="14"/>
          </p:nvPr>
        </p:nvSpPr>
        <p:spPr/>
        <p:txBody>
          <a:bodyPr/>
          <a:lstStyle/>
          <a:p>
            <a:fld id="{05D06465-3E98-4EAD-BD42-57E23508A2B9}" type="slidenum">
              <a:rPr lang="en-US" smtClean="0"/>
              <a:pPr/>
              <a:t>24</a:t>
            </a:fld>
            <a:endParaRPr lang="en-US"/>
          </a:p>
        </p:txBody>
      </p:sp>
      <p:sp>
        <p:nvSpPr>
          <p:cNvPr id="15" name="Text Placeholder 3">
            <a:extLst>
              <a:ext uri="{FF2B5EF4-FFF2-40B4-BE49-F238E27FC236}">
                <a16:creationId xmlns:a16="http://schemas.microsoft.com/office/drawing/2014/main" id="{BD2411AE-623D-0C46-6E82-FF225ED318B6}"/>
              </a:ext>
            </a:extLst>
          </p:cNvPr>
          <p:cNvSpPr txBox="1">
            <a:spLocks/>
          </p:cNvSpPr>
          <p:nvPr/>
        </p:nvSpPr>
        <p:spPr>
          <a:xfrm>
            <a:off x="741873" y="2415883"/>
            <a:ext cx="6556552" cy="885403"/>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Prompt engineering: highly descriptive prompts with clear and detailed instructions</a:t>
            </a:r>
          </a:p>
          <a:p>
            <a:pPr marL="400050" lvl="1" indent="-285750">
              <a:spcBef>
                <a:spcPts val="600"/>
              </a:spcBef>
              <a:buFont typeface="Arial" panose="020B0604020202020204" pitchFamily="34" charset="0"/>
              <a:buChar char="•"/>
            </a:pPr>
            <a:r>
              <a:rPr lang="en-US" dirty="0"/>
              <a:t>Limitation: what is “clear”? How detailed is “detailed”?</a:t>
            </a:r>
          </a:p>
        </p:txBody>
      </p:sp>
      <p:pic>
        <p:nvPicPr>
          <p:cNvPr id="6" name="Picture 5">
            <a:extLst>
              <a:ext uri="{FF2B5EF4-FFF2-40B4-BE49-F238E27FC236}">
                <a16:creationId xmlns:a16="http://schemas.microsoft.com/office/drawing/2014/main" id="{63886C23-76EC-C7D6-F29C-96AC25FE9C6F}"/>
              </a:ext>
            </a:extLst>
          </p:cNvPr>
          <p:cNvPicPr>
            <a:picLocks noChangeAspect="1"/>
          </p:cNvPicPr>
          <p:nvPr/>
        </p:nvPicPr>
        <p:blipFill>
          <a:blip r:embed="rId3"/>
          <a:stretch>
            <a:fillRect/>
          </a:stretch>
        </p:blipFill>
        <p:spPr>
          <a:xfrm>
            <a:off x="7549116" y="353115"/>
            <a:ext cx="4470230" cy="2925686"/>
          </a:xfrm>
          <a:prstGeom prst="rect">
            <a:avLst/>
          </a:prstGeom>
        </p:spPr>
      </p:pic>
      <p:sp>
        <p:nvSpPr>
          <p:cNvPr id="10" name="Text Placeholder 3">
            <a:extLst>
              <a:ext uri="{FF2B5EF4-FFF2-40B4-BE49-F238E27FC236}">
                <a16:creationId xmlns:a16="http://schemas.microsoft.com/office/drawing/2014/main" id="{F01060BD-2544-3885-E8BE-0990D5C81478}"/>
              </a:ext>
            </a:extLst>
          </p:cNvPr>
          <p:cNvSpPr txBox="1">
            <a:spLocks/>
          </p:cNvSpPr>
          <p:nvPr/>
        </p:nvSpPr>
        <p:spPr>
          <a:xfrm>
            <a:off x="722950" y="3338149"/>
            <a:ext cx="11180769" cy="1998771"/>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Fine-tuning: fine-tune model on domain data to make it generate more relevant responses</a:t>
            </a:r>
          </a:p>
          <a:p>
            <a:pPr marL="400050" lvl="1" indent="-285750">
              <a:spcBef>
                <a:spcPts val="600"/>
              </a:spcBef>
              <a:buFont typeface="Arial" panose="020B0604020202020204" pitchFamily="34" charset="0"/>
              <a:buChar char="•"/>
            </a:pPr>
            <a:r>
              <a:rPr lang="en-US" dirty="0"/>
              <a:t>Limitation: does not help if we want to use a model out-of-the-box</a:t>
            </a:r>
          </a:p>
          <a:p>
            <a:pPr marL="285750" indent="-285750">
              <a:spcBef>
                <a:spcPts val="600"/>
              </a:spcBef>
            </a:pPr>
            <a:r>
              <a:rPr lang="en-US" dirty="0"/>
              <a:t>Retrieval-Augmented Generation (RAG)</a:t>
            </a:r>
          </a:p>
          <a:p>
            <a:pPr marL="400050" lvl="1" indent="-285750">
              <a:spcBef>
                <a:spcPts val="600"/>
              </a:spcBef>
              <a:buFont typeface="Arial" panose="020B0604020202020204" pitchFamily="34" charset="0"/>
              <a:buChar char="•"/>
            </a:pPr>
            <a:r>
              <a:rPr lang="en-US" dirty="0"/>
              <a:t>The process of optimizing the output of a large language model, so it references an authoritative knowledge base outside of its training data sources before generating a response</a:t>
            </a:r>
          </a:p>
          <a:p>
            <a:pPr marL="285750" indent="-285750">
              <a:spcBef>
                <a:spcPts val="600"/>
              </a:spcBef>
            </a:pPr>
            <a:r>
              <a:rPr lang="en-US" dirty="0"/>
              <a:t>Hallucination detection methods</a:t>
            </a:r>
          </a:p>
          <a:p>
            <a:pPr marL="400050" lvl="1" indent="-285750">
              <a:spcBef>
                <a:spcPts val="600"/>
              </a:spcBef>
              <a:buFont typeface="Arial" panose="020B0604020202020204" pitchFamily="34" charset="0"/>
              <a:buChar char="•"/>
            </a:pPr>
            <a:r>
              <a:rPr lang="en-US" dirty="0" err="1"/>
              <a:t>FactScore</a:t>
            </a:r>
            <a:r>
              <a:rPr lang="en-US" dirty="0"/>
              <a:t> computes the </a:t>
            </a:r>
            <a:r>
              <a:rPr lang="en-US" i="1" dirty="0"/>
              <a:t>“percentage of atomic facts </a:t>
            </a:r>
            <a:r>
              <a:rPr lang="en-US" dirty="0"/>
              <a:t>[in a generated text] </a:t>
            </a:r>
            <a:r>
              <a:rPr lang="en-US" i="1" dirty="0"/>
              <a:t>supported by a given knowledge source” </a:t>
            </a:r>
            <a:r>
              <a:rPr lang="en-US" dirty="0"/>
              <a:t>[1]</a:t>
            </a:r>
          </a:p>
          <a:p>
            <a:pPr marL="400050" lvl="1" indent="-285750">
              <a:spcBef>
                <a:spcPts val="600"/>
              </a:spcBef>
              <a:buFont typeface="Arial" panose="020B0604020202020204" pitchFamily="34" charset="0"/>
              <a:buChar char="•"/>
            </a:pPr>
            <a:r>
              <a:rPr lang="en-US" dirty="0"/>
              <a:t>Kola compares model-generated text with and without including knowledge as part of prompts [2]</a:t>
            </a:r>
          </a:p>
        </p:txBody>
      </p:sp>
      <p:sp>
        <p:nvSpPr>
          <p:cNvPr id="13" name="TextBox 12">
            <a:extLst>
              <a:ext uri="{FF2B5EF4-FFF2-40B4-BE49-F238E27FC236}">
                <a16:creationId xmlns:a16="http://schemas.microsoft.com/office/drawing/2014/main" id="{F71BE69F-0BA8-9A31-9ABE-FAB0181024FA}"/>
              </a:ext>
            </a:extLst>
          </p:cNvPr>
          <p:cNvSpPr txBox="1"/>
          <p:nvPr/>
        </p:nvSpPr>
        <p:spPr>
          <a:xfrm>
            <a:off x="8294801" y="76116"/>
            <a:ext cx="2839239" cy="276999"/>
          </a:xfrm>
          <a:prstGeom prst="rect">
            <a:avLst/>
          </a:prstGeom>
          <a:noFill/>
        </p:spPr>
        <p:txBody>
          <a:bodyPr wrap="none" rtlCol="0">
            <a:spAutoFit/>
          </a:bodyPr>
          <a:lstStyle/>
          <a:p>
            <a:r>
              <a:rPr lang="en-US" sz="1200" dirty="0"/>
              <a:t>Gemini results for “What is glaucoma?”</a:t>
            </a:r>
          </a:p>
        </p:txBody>
      </p:sp>
      <p:sp>
        <p:nvSpPr>
          <p:cNvPr id="17" name="TextBox 16">
            <a:extLst>
              <a:ext uri="{FF2B5EF4-FFF2-40B4-BE49-F238E27FC236}">
                <a16:creationId xmlns:a16="http://schemas.microsoft.com/office/drawing/2014/main" id="{6AB07AFD-7686-6A04-FE1F-33258E4CEF88}"/>
              </a:ext>
            </a:extLst>
          </p:cNvPr>
          <p:cNvSpPr txBox="1"/>
          <p:nvPr/>
        </p:nvSpPr>
        <p:spPr>
          <a:xfrm>
            <a:off x="3622158" y="5741215"/>
            <a:ext cx="8397188" cy="707886"/>
          </a:xfrm>
          <a:prstGeom prst="rect">
            <a:avLst/>
          </a:prstGeom>
          <a:noFill/>
        </p:spPr>
        <p:txBody>
          <a:bodyPr wrap="square">
            <a:spAutoFit/>
          </a:bodyPr>
          <a:lstStyle/>
          <a:p>
            <a:pPr marL="342900" indent="-342900">
              <a:buFont typeface="+mj-lt"/>
              <a:buAutoNum type="arabicPeriod"/>
            </a:pPr>
            <a:r>
              <a:rPr lang="en-US" sz="1000" b="0" i="0" dirty="0">
                <a:solidFill>
                  <a:srgbClr val="222222"/>
                </a:solidFill>
                <a:effectLst/>
                <a:latin typeface="Arial" panose="020B0604020202020204" pitchFamily="34" charset="0"/>
              </a:rPr>
              <a:t>Min, </a:t>
            </a:r>
            <a:r>
              <a:rPr lang="en-US" sz="1000" b="0" i="0" dirty="0" err="1">
                <a:solidFill>
                  <a:srgbClr val="222222"/>
                </a:solidFill>
                <a:effectLst/>
                <a:latin typeface="Arial" panose="020B0604020202020204" pitchFamily="34" charset="0"/>
              </a:rPr>
              <a:t>Sewon</a:t>
            </a:r>
            <a:r>
              <a:rPr lang="en-US" sz="1000" b="0" i="0" dirty="0">
                <a:solidFill>
                  <a:srgbClr val="222222"/>
                </a:solidFill>
                <a:effectLst/>
                <a:latin typeface="Arial" panose="020B0604020202020204" pitchFamily="34" charset="0"/>
              </a:rPr>
              <a:t>, et al. "</a:t>
            </a:r>
            <a:r>
              <a:rPr lang="en-US" sz="1000" b="0" i="0" dirty="0" err="1">
                <a:solidFill>
                  <a:srgbClr val="222222"/>
                </a:solidFill>
                <a:effectLst/>
                <a:latin typeface="Arial" panose="020B0604020202020204" pitchFamily="34" charset="0"/>
              </a:rPr>
              <a:t>FActScore</a:t>
            </a:r>
            <a:r>
              <a:rPr lang="en-US" sz="1000" b="0" i="0" dirty="0">
                <a:solidFill>
                  <a:srgbClr val="222222"/>
                </a:solidFill>
                <a:effectLst/>
                <a:latin typeface="Arial" panose="020B0604020202020204" pitchFamily="34" charset="0"/>
              </a:rPr>
              <a:t>: Fine-grained Atomic Evaluation of Factual Precision in Long Form Text Generation." </a:t>
            </a:r>
            <a:r>
              <a:rPr lang="en-US" sz="1000" b="0" i="1" dirty="0">
                <a:solidFill>
                  <a:srgbClr val="222222"/>
                </a:solidFill>
                <a:effectLst/>
                <a:latin typeface="Arial" panose="020B0604020202020204" pitchFamily="34" charset="0"/>
              </a:rPr>
              <a:t>The 2023 Conference on Empirical Methods in Natural Language Processing</a:t>
            </a:r>
            <a:r>
              <a:rPr lang="en-US" sz="1000" b="0" i="0" dirty="0">
                <a:solidFill>
                  <a:srgbClr val="222222"/>
                </a:solidFill>
                <a:effectLst/>
                <a:latin typeface="Arial" panose="020B0604020202020204" pitchFamily="34" charset="0"/>
              </a:rPr>
              <a:t>.</a:t>
            </a:r>
          </a:p>
          <a:p>
            <a:pPr marL="342900" indent="-342900">
              <a:buFont typeface="+mj-lt"/>
              <a:buAutoNum type="arabicPeriod"/>
            </a:pPr>
            <a:r>
              <a:rPr lang="en-US" sz="1000" b="0" i="0" dirty="0">
                <a:solidFill>
                  <a:srgbClr val="222222"/>
                </a:solidFill>
                <a:effectLst/>
                <a:latin typeface="Arial" panose="020B0604020202020204" pitchFamily="34" charset="0"/>
              </a:rPr>
              <a:t>Yu, </a:t>
            </a:r>
            <a:r>
              <a:rPr lang="en-US" sz="1000" b="0" i="0" dirty="0" err="1">
                <a:solidFill>
                  <a:srgbClr val="222222"/>
                </a:solidFill>
                <a:effectLst/>
                <a:latin typeface="Arial" panose="020B0604020202020204" pitchFamily="34" charset="0"/>
              </a:rPr>
              <a:t>Jifan</a:t>
            </a:r>
            <a:r>
              <a:rPr lang="en-US" sz="1000" b="0" i="0" dirty="0">
                <a:solidFill>
                  <a:srgbClr val="222222"/>
                </a:solidFill>
                <a:effectLst/>
                <a:latin typeface="Arial" panose="020B0604020202020204" pitchFamily="34" charset="0"/>
              </a:rPr>
              <a:t>, et al. "</a:t>
            </a:r>
            <a:r>
              <a:rPr lang="en-US" sz="1000" b="0" i="0" dirty="0" err="1">
                <a:solidFill>
                  <a:srgbClr val="222222"/>
                </a:solidFill>
                <a:effectLst/>
                <a:latin typeface="Arial" panose="020B0604020202020204" pitchFamily="34" charset="0"/>
              </a:rPr>
              <a:t>KoLA</a:t>
            </a:r>
            <a:r>
              <a:rPr lang="en-US" sz="1000" b="0" i="0" dirty="0">
                <a:solidFill>
                  <a:srgbClr val="222222"/>
                </a:solidFill>
                <a:effectLst/>
                <a:latin typeface="Arial" panose="020B0604020202020204" pitchFamily="34" charset="0"/>
              </a:rPr>
              <a:t>: Carefully Benchmarking World Knowledge of Large Language Models." </a:t>
            </a:r>
            <a:r>
              <a:rPr lang="en-US" sz="1000" b="0" i="1" dirty="0">
                <a:solidFill>
                  <a:srgbClr val="222222"/>
                </a:solidFill>
                <a:effectLst/>
                <a:latin typeface="Arial" panose="020B0604020202020204" pitchFamily="34" charset="0"/>
              </a:rPr>
              <a:t>The Twelfth International Conference on Learning Representations</a:t>
            </a:r>
            <a:r>
              <a:rPr lang="en-US" sz="1000" b="0" i="0" dirty="0">
                <a:solidFill>
                  <a:srgbClr val="222222"/>
                </a:solidFill>
                <a:effectLst/>
                <a:latin typeface="Arial" panose="020B0604020202020204" pitchFamily="34" charset="0"/>
              </a:rPr>
              <a:t>.</a:t>
            </a:r>
            <a:endParaRPr lang="en-US" sz="1000" dirty="0"/>
          </a:p>
        </p:txBody>
      </p:sp>
    </p:spTree>
    <p:extLst>
      <p:ext uri="{BB962C8B-B14F-4D97-AF65-F5344CB8AC3E}">
        <p14:creationId xmlns:p14="http://schemas.microsoft.com/office/powerpoint/2010/main" val="3753863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E2A8B-6A17-2B5E-098D-64F531829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E3959-7F6E-A14A-0BB5-421470DDCCC0}"/>
              </a:ext>
            </a:extLst>
          </p:cNvPr>
          <p:cNvSpPr>
            <a:spLocks noGrp="1"/>
          </p:cNvSpPr>
          <p:nvPr>
            <p:ph type="title"/>
          </p:nvPr>
        </p:nvSpPr>
        <p:spPr>
          <a:xfrm>
            <a:off x="762784" y="620441"/>
            <a:ext cx="10287987" cy="830998"/>
          </a:xfrm>
        </p:spPr>
        <p:txBody>
          <a:bodyPr/>
          <a:lstStyle/>
          <a:p>
            <a:r>
              <a:rPr lang="en-US" dirty="0"/>
              <a:t>Recent Review of the literature</a:t>
            </a:r>
          </a:p>
        </p:txBody>
      </p:sp>
      <p:sp>
        <p:nvSpPr>
          <p:cNvPr id="3" name="Text Placeholder 2">
            <a:extLst>
              <a:ext uri="{FF2B5EF4-FFF2-40B4-BE49-F238E27FC236}">
                <a16:creationId xmlns:a16="http://schemas.microsoft.com/office/drawing/2014/main" id="{FC6D1ED3-9DE5-8496-F63F-BCC50229F4C9}"/>
              </a:ext>
            </a:extLst>
          </p:cNvPr>
          <p:cNvSpPr>
            <a:spLocks noGrp="1"/>
          </p:cNvSpPr>
          <p:nvPr>
            <p:ph type="body" sz="quarter" idx="10"/>
          </p:nvPr>
        </p:nvSpPr>
        <p:spPr>
          <a:xfrm>
            <a:off x="760796" y="1302142"/>
            <a:ext cx="9566962" cy="465027"/>
          </a:xfrm>
        </p:spPr>
        <p:txBody>
          <a:bodyPr/>
          <a:lstStyle/>
          <a:p>
            <a:r>
              <a:rPr lang="en-US" sz="2000" dirty="0"/>
              <a:t>What is the current state of the art?</a:t>
            </a:r>
          </a:p>
        </p:txBody>
      </p:sp>
      <p:sp>
        <p:nvSpPr>
          <p:cNvPr id="5" name="Text Placeholder 4">
            <a:extLst>
              <a:ext uri="{FF2B5EF4-FFF2-40B4-BE49-F238E27FC236}">
                <a16:creationId xmlns:a16="http://schemas.microsoft.com/office/drawing/2014/main" id="{DAE34EDE-7598-C88D-9879-6D3368061C66}"/>
              </a:ext>
            </a:extLst>
          </p:cNvPr>
          <p:cNvSpPr>
            <a:spLocks noGrp="1"/>
          </p:cNvSpPr>
          <p:nvPr>
            <p:ph type="body" sz="quarter" idx="12"/>
          </p:nvPr>
        </p:nvSpPr>
        <p:spPr>
          <a:xfrm>
            <a:off x="760796" y="1701772"/>
            <a:ext cx="4794146" cy="330530"/>
          </a:xfrm>
        </p:spPr>
        <p:txBody>
          <a:bodyPr/>
          <a:lstStyle/>
          <a:p>
            <a:r>
              <a:rPr lang="en-US" dirty="0"/>
              <a:t>LIMITED REAL EVALUATION</a:t>
            </a:r>
          </a:p>
        </p:txBody>
      </p:sp>
      <p:sp>
        <p:nvSpPr>
          <p:cNvPr id="7" name="Slide Number Placeholder 6">
            <a:extLst>
              <a:ext uri="{FF2B5EF4-FFF2-40B4-BE49-F238E27FC236}">
                <a16:creationId xmlns:a16="http://schemas.microsoft.com/office/drawing/2014/main" id="{71D69157-58CA-8ECC-E49C-146205599F5C}"/>
              </a:ext>
            </a:extLst>
          </p:cNvPr>
          <p:cNvSpPr>
            <a:spLocks noGrp="1"/>
          </p:cNvSpPr>
          <p:nvPr>
            <p:ph type="sldNum" sz="quarter" idx="14"/>
          </p:nvPr>
        </p:nvSpPr>
        <p:spPr/>
        <p:txBody>
          <a:bodyPr/>
          <a:lstStyle/>
          <a:p>
            <a:fld id="{05D06465-3E98-4EAD-BD42-57E23508A2B9}" type="slidenum">
              <a:rPr lang="en-US" smtClean="0"/>
              <a:pPr/>
              <a:t>25</a:t>
            </a:fld>
            <a:endParaRPr lang="en-US"/>
          </a:p>
        </p:txBody>
      </p:sp>
      <p:sp>
        <p:nvSpPr>
          <p:cNvPr id="15" name="Text Placeholder 3">
            <a:extLst>
              <a:ext uri="{FF2B5EF4-FFF2-40B4-BE49-F238E27FC236}">
                <a16:creationId xmlns:a16="http://schemas.microsoft.com/office/drawing/2014/main" id="{7CF8536D-90AE-5279-0B49-1B431E239EFF}"/>
              </a:ext>
            </a:extLst>
          </p:cNvPr>
          <p:cNvSpPr txBox="1">
            <a:spLocks/>
          </p:cNvSpPr>
          <p:nvPr/>
        </p:nvSpPr>
        <p:spPr>
          <a:xfrm>
            <a:off x="660593" y="2029803"/>
            <a:ext cx="6197407" cy="885403"/>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Helvetica" pitchFamily="2" charset="0"/>
              </a:rPr>
              <a:t>Of 519 studies reviewed, published between January 1, 2022, and February 19,2024, only 5% used real patient care data for LLM evaluation</a:t>
            </a:r>
          </a:p>
          <a:p>
            <a:pPr marL="285750" indent="-285750">
              <a:spcBef>
                <a:spcPts val="600"/>
              </a:spcBef>
            </a:pPr>
            <a:endParaRPr lang="en-US" dirty="0"/>
          </a:p>
        </p:txBody>
      </p:sp>
      <p:sp>
        <p:nvSpPr>
          <p:cNvPr id="17" name="TextBox 16">
            <a:extLst>
              <a:ext uri="{FF2B5EF4-FFF2-40B4-BE49-F238E27FC236}">
                <a16:creationId xmlns:a16="http://schemas.microsoft.com/office/drawing/2014/main" id="{02ED5343-3E00-F74A-2AA7-81A2402665E5}"/>
              </a:ext>
            </a:extLst>
          </p:cNvPr>
          <p:cNvSpPr txBox="1"/>
          <p:nvPr/>
        </p:nvSpPr>
        <p:spPr>
          <a:xfrm>
            <a:off x="3520558" y="6371135"/>
            <a:ext cx="8397188" cy="246221"/>
          </a:xfrm>
          <a:prstGeom prst="rect">
            <a:avLst/>
          </a:prstGeom>
          <a:noFill/>
        </p:spPr>
        <p:txBody>
          <a:bodyPr wrap="square">
            <a:spAutoFit/>
          </a:bodyPr>
          <a:lstStyle/>
          <a:p>
            <a:pPr marL="342900" indent="-342900">
              <a:buFont typeface="+mj-lt"/>
              <a:buAutoNum type="arabicPeriod"/>
            </a:pPr>
            <a:r>
              <a:rPr lang="en-US" sz="1000" b="0" i="0" dirty="0">
                <a:solidFill>
                  <a:srgbClr val="222222"/>
                </a:solidFill>
                <a:effectLst/>
                <a:latin typeface="Arial" panose="020B0604020202020204" pitchFamily="34" charset="0"/>
              </a:rPr>
              <a:t>Bedi, et al. </a:t>
            </a:r>
            <a:r>
              <a:rPr lang="en-US" sz="1000" dirty="0">
                <a:solidFill>
                  <a:srgbClr val="222222"/>
                </a:solidFill>
                <a:latin typeface="Arial" panose="020B0604020202020204" pitchFamily="34" charset="0"/>
              </a:rPr>
              <a:t>2024</a:t>
            </a:r>
          </a:p>
        </p:txBody>
      </p:sp>
      <p:pic>
        <p:nvPicPr>
          <p:cNvPr id="4" name="Picture 3">
            <a:extLst>
              <a:ext uri="{FF2B5EF4-FFF2-40B4-BE49-F238E27FC236}">
                <a16:creationId xmlns:a16="http://schemas.microsoft.com/office/drawing/2014/main" id="{2F8D61D5-C5A9-1A67-F23E-5C3CD8BE828D}"/>
              </a:ext>
            </a:extLst>
          </p:cNvPr>
          <p:cNvPicPr>
            <a:picLocks noChangeAspect="1"/>
          </p:cNvPicPr>
          <p:nvPr/>
        </p:nvPicPr>
        <p:blipFill>
          <a:blip r:embed="rId3"/>
          <a:stretch>
            <a:fillRect/>
          </a:stretch>
        </p:blipFill>
        <p:spPr>
          <a:xfrm>
            <a:off x="7142480" y="2016369"/>
            <a:ext cx="4958423" cy="1996831"/>
          </a:xfrm>
          <a:prstGeom prst="rect">
            <a:avLst/>
          </a:prstGeom>
        </p:spPr>
      </p:pic>
      <p:sp>
        <p:nvSpPr>
          <p:cNvPr id="8" name="Text Placeholder 3">
            <a:extLst>
              <a:ext uri="{FF2B5EF4-FFF2-40B4-BE49-F238E27FC236}">
                <a16:creationId xmlns:a16="http://schemas.microsoft.com/office/drawing/2014/main" id="{DBADA54F-3D77-EEE5-7E47-C5FF76A018F9}"/>
              </a:ext>
            </a:extLst>
          </p:cNvPr>
          <p:cNvSpPr txBox="1">
            <a:spLocks/>
          </p:cNvSpPr>
          <p:nvPr/>
        </p:nvSpPr>
        <p:spPr>
          <a:xfrm>
            <a:off x="626598" y="4194272"/>
            <a:ext cx="11439967" cy="885403"/>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Helvetica" pitchFamily="2" charset="0"/>
              </a:rPr>
              <a:t>most common health care</a:t>
            </a:r>
            <a:r>
              <a:rPr lang="en-US" dirty="0">
                <a:latin typeface="Helvetica" pitchFamily="2" charset="0"/>
              </a:rPr>
              <a:t> </a:t>
            </a:r>
            <a:r>
              <a:rPr lang="en-US" i="1" dirty="0">
                <a:effectLst/>
                <a:latin typeface="Helvetica" pitchFamily="2" charset="0"/>
              </a:rPr>
              <a:t>tasks were assessing medical knowledge such as answering medical licensing examination</a:t>
            </a:r>
            <a:r>
              <a:rPr lang="en-US" dirty="0">
                <a:latin typeface="Helvetica" pitchFamily="2" charset="0"/>
              </a:rPr>
              <a:t> </a:t>
            </a:r>
            <a:r>
              <a:rPr lang="en-US" i="1" dirty="0">
                <a:effectLst/>
                <a:latin typeface="Helvetica" pitchFamily="2" charset="0"/>
              </a:rPr>
              <a:t>questions (44.5%) and making diagnoses (19.5%). Administrative tasks such as assigning</a:t>
            </a:r>
            <a:r>
              <a:rPr lang="en-US" dirty="0">
                <a:latin typeface="Helvetica" pitchFamily="2" charset="0"/>
              </a:rPr>
              <a:t> </a:t>
            </a:r>
            <a:r>
              <a:rPr lang="en-US" i="1" dirty="0">
                <a:effectLst/>
                <a:latin typeface="Helvetica" pitchFamily="2" charset="0"/>
              </a:rPr>
              <a:t>billing codes (0.2%) and writing prescriptions (0.2%) were less studied.</a:t>
            </a:r>
            <a:endParaRPr lang="en-US" dirty="0">
              <a:effectLst/>
              <a:latin typeface="Helvetica" pitchFamily="2" charset="0"/>
            </a:endParaRPr>
          </a:p>
          <a:p>
            <a:pPr marL="285750" indent="-285750">
              <a:spcBef>
                <a:spcPts val="600"/>
              </a:spcBef>
            </a:pPr>
            <a:endParaRPr lang="en-US" dirty="0"/>
          </a:p>
        </p:txBody>
      </p:sp>
      <p:sp>
        <p:nvSpPr>
          <p:cNvPr id="9" name="Text Placeholder 4">
            <a:extLst>
              <a:ext uri="{FF2B5EF4-FFF2-40B4-BE49-F238E27FC236}">
                <a16:creationId xmlns:a16="http://schemas.microsoft.com/office/drawing/2014/main" id="{0D3E3F3F-BDCA-828C-CCEF-211F4B01D5A3}"/>
              </a:ext>
            </a:extLst>
          </p:cNvPr>
          <p:cNvSpPr txBox="1">
            <a:spLocks/>
          </p:cNvSpPr>
          <p:nvPr/>
        </p:nvSpPr>
        <p:spPr>
          <a:xfrm>
            <a:off x="749075" y="3926420"/>
            <a:ext cx="4794146" cy="3305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SOME USES?</a:t>
            </a:r>
          </a:p>
        </p:txBody>
      </p:sp>
      <p:sp>
        <p:nvSpPr>
          <p:cNvPr id="11" name="Text Placeholder 4">
            <a:extLst>
              <a:ext uri="{FF2B5EF4-FFF2-40B4-BE49-F238E27FC236}">
                <a16:creationId xmlns:a16="http://schemas.microsoft.com/office/drawing/2014/main" id="{89F1C0E1-4EB2-F411-DDBC-BF38AA3A4F33}"/>
              </a:ext>
            </a:extLst>
          </p:cNvPr>
          <p:cNvSpPr txBox="1">
            <a:spLocks/>
          </p:cNvSpPr>
          <p:nvPr/>
        </p:nvSpPr>
        <p:spPr>
          <a:xfrm>
            <a:off x="779556" y="5041285"/>
            <a:ext cx="4794146" cy="3305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SPECIALITIES ARE EXPLORING LLMS?</a:t>
            </a:r>
          </a:p>
        </p:txBody>
      </p:sp>
      <p:sp>
        <p:nvSpPr>
          <p:cNvPr id="16" name="Text Placeholder 3">
            <a:extLst>
              <a:ext uri="{FF2B5EF4-FFF2-40B4-BE49-F238E27FC236}">
                <a16:creationId xmlns:a16="http://schemas.microsoft.com/office/drawing/2014/main" id="{B910532A-9CF6-3DD5-05AD-CACC16DDC160}"/>
              </a:ext>
            </a:extLst>
          </p:cNvPr>
          <p:cNvSpPr txBox="1">
            <a:spLocks/>
          </p:cNvSpPr>
          <p:nvPr/>
        </p:nvSpPr>
        <p:spPr>
          <a:xfrm>
            <a:off x="578918" y="5423243"/>
            <a:ext cx="11257087" cy="885403"/>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Helvetica" pitchFamily="2" charset="0"/>
              </a:rPr>
              <a:t>most in</a:t>
            </a:r>
            <a:r>
              <a:rPr lang="en-US" dirty="0">
                <a:latin typeface="Helvetica" pitchFamily="2" charset="0"/>
              </a:rPr>
              <a:t> </a:t>
            </a:r>
            <a:r>
              <a:rPr lang="en-US" i="1" dirty="0">
                <a:effectLst/>
                <a:latin typeface="Helvetica" pitchFamily="2" charset="0"/>
              </a:rPr>
              <a:t>generic health care applications (25.6%), internal medicine (16.4%), surgery (11.4%), </a:t>
            </a:r>
            <a:r>
              <a:rPr lang="en-US" i="1" u="sng" dirty="0">
                <a:effectLst/>
                <a:latin typeface="Helvetica" pitchFamily="2" charset="0"/>
              </a:rPr>
              <a:t>ophthalmology (6.9%), </a:t>
            </a:r>
            <a:r>
              <a:rPr lang="en-US" i="1" dirty="0">
                <a:effectLst/>
                <a:latin typeface="Helvetica" pitchFamily="2" charset="0"/>
              </a:rPr>
              <a:t>with nuclear medicine (0.6%), physical medicine (0.4%), and medical</a:t>
            </a:r>
            <a:r>
              <a:rPr lang="en-US" dirty="0">
                <a:latin typeface="Helvetica" pitchFamily="2" charset="0"/>
              </a:rPr>
              <a:t> </a:t>
            </a:r>
            <a:r>
              <a:rPr lang="en-US" i="1" dirty="0">
                <a:effectLst/>
                <a:latin typeface="Helvetica" pitchFamily="2" charset="0"/>
              </a:rPr>
              <a:t>genetics (0.2%) being the least represented.</a:t>
            </a:r>
            <a:endParaRPr lang="en-US" dirty="0">
              <a:effectLst/>
              <a:latin typeface="Helvetica" pitchFamily="2" charset="0"/>
            </a:endParaRPr>
          </a:p>
          <a:p>
            <a:pPr marL="285750" indent="-285750">
              <a:spcBef>
                <a:spcPts val="600"/>
              </a:spcBef>
            </a:pPr>
            <a:endParaRPr lang="en-US" dirty="0"/>
          </a:p>
        </p:txBody>
      </p:sp>
      <p:sp>
        <p:nvSpPr>
          <p:cNvPr id="18" name="Text Placeholder 3">
            <a:extLst>
              <a:ext uri="{FF2B5EF4-FFF2-40B4-BE49-F238E27FC236}">
                <a16:creationId xmlns:a16="http://schemas.microsoft.com/office/drawing/2014/main" id="{42D2A059-144C-3EC6-072D-B3F79FA4DA79}"/>
              </a:ext>
            </a:extLst>
          </p:cNvPr>
          <p:cNvSpPr txBox="1">
            <a:spLocks/>
          </p:cNvSpPr>
          <p:nvPr/>
        </p:nvSpPr>
        <p:spPr>
          <a:xfrm>
            <a:off x="655123" y="2800788"/>
            <a:ext cx="6725727" cy="885403"/>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Helvetica" pitchFamily="2" charset="0"/>
              </a:rPr>
              <a:t>Most (95.4%) used accuracy as the primary dimension of evaluation; fairness, bias, and</a:t>
            </a:r>
            <a:r>
              <a:rPr lang="en-US" dirty="0">
                <a:latin typeface="Helvetica" pitchFamily="2" charset="0"/>
              </a:rPr>
              <a:t> </a:t>
            </a:r>
            <a:r>
              <a:rPr lang="en-US" i="1" dirty="0">
                <a:effectLst/>
                <a:latin typeface="Helvetica" pitchFamily="2" charset="0"/>
              </a:rPr>
              <a:t>toxicity (15.8%), deployment considerations (4.6%), and calibration an uncertainty (1.2%)</a:t>
            </a:r>
            <a:r>
              <a:rPr lang="en-US" dirty="0">
                <a:latin typeface="Helvetica" pitchFamily="2" charset="0"/>
              </a:rPr>
              <a:t>  </a:t>
            </a:r>
            <a:r>
              <a:rPr lang="en-US" i="1" dirty="0">
                <a:effectLst/>
                <a:latin typeface="Helvetica" pitchFamily="2" charset="0"/>
              </a:rPr>
              <a:t>were infrequently measured.</a:t>
            </a:r>
            <a:endParaRPr lang="en-US" dirty="0">
              <a:effectLst/>
              <a:latin typeface="Helvetica" pitchFamily="2" charset="0"/>
            </a:endParaRPr>
          </a:p>
          <a:p>
            <a:endParaRPr lang="en-US" dirty="0">
              <a:effectLst/>
              <a:latin typeface="Helvetica" pitchFamily="2" charset="0"/>
            </a:endParaRPr>
          </a:p>
          <a:p>
            <a:pPr marL="285750" indent="-285750">
              <a:spcBef>
                <a:spcPts val="600"/>
              </a:spcBef>
            </a:pPr>
            <a:endParaRPr lang="en-US" dirty="0"/>
          </a:p>
        </p:txBody>
      </p:sp>
    </p:spTree>
    <p:extLst>
      <p:ext uri="{BB962C8B-B14F-4D97-AF65-F5344CB8AC3E}">
        <p14:creationId xmlns:p14="http://schemas.microsoft.com/office/powerpoint/2010/main" val="2570407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49920-F862-8727-AEBE-0952F1339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B889D-63CE-073D-7A38-C2857F8D9A35}"/>
              </a:ext>
            </a:extLst>
          </p:cNvPr>
          <p:cNvSpPr>
            <a:spLocks noGrp="1"/>
          </p:cNvSpPr>
          <p:nvPr>
            <p:ph type="title"/>
          </p:nvPr>
        </p:nvSpPr>
        <p:spPr>
          <a:xfrm>
            <a:off x="762784" y="620441"/>
            <a:ext cx="10287987" cy="830998"/>
          </a:xfrm>
        </p:spPr>
        <p:txBody>
          <a:bodyPr/>
          <a:lstStyle/>
          <a:p>
            <a:r>
              <a:rPr lang="en-US" dirty="0"/>
              <a:t>FDA Perspective</a:t>
            </a:r>
          </a:p>
        </p:txBody>
      </p:sp>
      <p:sp>
        <p:nvSpPr>
          <p:cNvPr id="5" name="Text Placeholder 4">
            <a:extLst>
              <a:ext uri="{FF2B5EF4-FFF2-40B4-BE49-F238E27FC236}">
                <a16:creationId xmlns:a16="http://schemas.microsoft.com/office/drawing/2014/main" id="{A7BE0BFE-C2E0-19C3-C321-24993113B990}"/>
              </a:ext>
            </a:extLst>
          </p:cNvPr>
          <p:cNvSpPr>
            <a:spLocks noGrp="1"/>
          </p:cNvSpPr>
          <p:nvPr>
            <p:ph type="body" sz="quarter" idx="12"/>
          </p:nvPr>
        </p:nvSpPr>
        <p:spPr>
          <a:xfrm>
            <a:off x="708040" y="1385249"/>
            <a:ext cx="6290933" cy="344004"/>
          </a:xfrm>
        </p:spPr>
        <p:txBody>
          <a:bodyPr/>
          <a:lstStyle/>
          <a:p>
            <a:r>
              <a:rPr lang="en-US" dirty="0"/>
              <a:t>CHALLENGES NOTED</a:t>
            </a:r>
          </a:p>
        </p:txBody>
      </p:sp>
      <p:sp>
        <p:nvSpPr>
          <p:cNvPr id="7" name="Slide Number Placeholder 6">
            <a:extLst>
              <a:ext uri="{FF2B5EF4-FFF2-40B4-BE49-F238E27FC236}">
                <a16:creationId xmlns:a16="http://schemas.microsoft.com/office/drawing/2014/main" id="{B1A4F889-A98D-A48F-0656-8C336774C9D0}"/>
              </a:ext>
            </a:extLst>
          </p:cNvPr>
          <p:cNvSpPr>
            <a:spLocks noGrp="1"/>
          </p:cNvSpPr>
          <p:nvPr>
            <p:ph type="sldNum" sz="quarter" idx="14"/>
          </p:nvPr>
        </p:nvSpPr>
        <p:spPr/>
        <p:txBody>
          <a:bodyPr/>
          <a:lstStyle/>
          <a:p>
            <a:fld id="{05D06465-3E98-4EAD-BD42-57E23508A2B9}" type="slidenum">
              <a:rPr lang="en-US" smtClean="0"/>
              <a:pPr/>
              <a:t>26</a:t>
            </a:fld>
            <a:endParaRPr lang="en-US"/>
          </a:p>
        </p:txBody>
      </p:sp>
      <p:sp>
        <p:nvSpPr>
          <p:cNvPr id="17" name="TextBox 16">
            <a:extLst>
              <a:ext uri="{FF2B5EF4-FFF2-40B4-BE49-F238E27FC236}">
                <a16:creationId xmlns:a16="http://schemas.microsoft.com/office/drawing/2014/main" id="{130F732C-7067-C946-D632-18AD9590FBAC}"/>
              </a:ext>
            </a:extLst>
          </p:cNvPr>
          <p:cNvSpPr txBox="1"/>
          <p:nvPr/>
        </p:nvSpPr>
        <p:spPr>
          <a:xfrm>
            <a:off x="3520558" y="6371135"/>
            <a:ext cx="8397188" cy="246221"/>
          </a:xfrm>
          <a:prstGeom prst="rect">
            <a:avLst/>
          </a:prstGeom>
          <a:noFill/>
        </p:spPr>
        <p:txBody>
          <a:bodyPr wrap="square">
            <a:spAutoFit/>
          </a:bodyPr>
          <a:lstStyle/>
          <a:p>
            <a:pPr marL="342900" indent="-342900">
              <a:buFont typeface="+mj-lt"/>
              <a:buAutoNum type="arabicPeriod"/>
            </a:pPr>
            <a:r>
              <a:rPr lang="en-US" sz="1000" b="0" i="0" dirty="0" err="1">
                <a:solidFill>
                  <a:srgbClr val="222222"/>
                </a:solidFill>
                <a:effectLst/>
                <a:latin typeface="Arial" panose="020B0604020202020204" pitchFamily="34" charset="0"/>
              </a:rPr>
              <a:t>Warraich</a:t>
            </a:r>
            <a:r>
              <a:rPr lang="en-US" sz="1000" b="0" i="0" dirty="0">
                <a:solidFill>
                  <a:srgbClr val="222222"/>
                </a:solidFill>
                <a:effectLst/>
                <a:latin typeface="Arial" panose="020B0604020202020204" pitchFamily="34" charset="0"/>
              </a:rPr>
              <a:t>, et al. </a:t>
            </a:r>
            <a:r>
              <a:rPr lang="en-US" sz="1000" dirty="0">
                <a:solidFill>
                  <a:srgbClr val="222222"/>
                </a:solidFill>
                <a:latin typeface="Arial" panose="020B0604020202020204" pitchFamily="34" charset="0"/>
              </a:rPr>
              <a:t>2024</a:t>
            </a:r>
          </a:p>
        </p:txBody>
      </p:sp>
      <p:sp>
        <p:nvSpPr>
          <p:cNvPr id="8" name="Text Placeholder 3">
            <a:extLst>
              <a:ext uri="{FF2B5EF4-FFF2-40B4-BE49-F238E27FC236}">
                <a16:creationId xmlns:a16="http://schemas.microsoft.com/office/drawing/2014/main" id="{F6CD7800-A6F5-EBDE-3583-F68F91844476}"/>
              </a:ext>
            </a:extLst>
          </p:cNvPr>
          <p:cNvSpPr txBox="1">
            <a:spLocks/>
          </p:cNvSpPr>
          <p:nvPr/>
        </p:nvSpPr>
        <p:spPr>
          <a:xfrm>
            <a:off x="540760" y="3589839"/>
            <a:ext cx="11439967" cy="885403"/>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Helvetica" pitchFamily="2" charset="0"/>
              </a:rPr>
              <a:t>The complexity of LLMs and the permutations</a:t>
            </a:r>
            <a:r>
              <a:rPr lang="en-US" dirty="0">
                <a:latin typeface="Helvetica" pitchFamily="2" charset="0"/>
              </a:rPr>
              <a:t> </a:t>
            </a:r>
            <a:r>
              <a:rPr lang="en-US" i="1" dirty="0">
                <a:effectLst/>
                <a:latin typeface="Helvetica" pitchFamily="2" charset="0"/>
              </a:rPr>
              <a:t>of outputs necessitate oversight from individuals and institutions in</a:t>
            </a:r>
            <a:r>
              <a:rPr lang="en-US" dirty="0">
                <a:latin typeface="Helvetica" pitchFamily="2" charset="0"/>
              </a:rPr>
              <a:t> </a:t>
            </a:r>
            <a:r>
              <a:rPr lang="en-US" i="1" dirty="0">
                <a:effectLst/>
                <a:latin typeface="Helvetica" pitchFamily="2" charset="0"/>
              </a:rPr>
              <a:t>addition to regulatory authorities. Because we cannot unduly burden</a:t>
            </a:r>
            <a:r>
              <a:rPr lang="en-US" dirty="0">
                <a:latin typeface="Helvetica" pitchFamily="2" charset="0"/>
              </a:rPr>
              <a:t> </a:t>
            </a:r>
            <a:r>
              <a:rPr lang="en-US" i="1" dirty="0">
                <a:effectLst/>
                <a:latin typeface="Helvetica" pitchFamily="2" charset="0"/>
              </a:rPr>
              <a:t>individual clinicians with such oversight, there is a need for</a:t>
            </a:r>
            <a:r>
              <a:rPr lang="en-US" dirty="0">
                <a:latin typeface="Helvetica" pitchFamily="2" charset="0"/>
              </a:rPr>
              <a:t> </a:t>
            </a:r>
            <a:r>
              <a:rPr lang="en-US" i="1" dirty="0">
                <a:effectLst/>
                <a:latin typeface="Helvetica" pitchFamily="2" charset="0"/>
              </a:rPr>
              <a:t>specialized tools that enable better assessment of LLMs in the contexts</a:t>
            </a:r>
            <a:r>
              <a:rPr lang="en-US" dirty="0">
                <a:latin typeface="Helvetica" pitchFamily="2" charset="0"/>
              </a:rPr>
              <a:t> </a:t>
            </a:r>
            <a:r>
              <a:rPr lang="en-US" i="1" dirty="0">
                <a:effectLst/>
                <a:latin typeface="Helvetica" pitchFamily="2" charset="0"/>
              </a:rPr>
              <a:t>and settings in which they will be used. </a:t>
            </a:r>
            <a:endParaRPr lang="en-US" dirty="0">
              <a:effectLst/>
              <a:latin typeface="Helvetica" pitchFamily="2" charset="0"/>
            </a:endParaRPr>
          </a:p>
          <a:p>
            <a:pPr marL="285750" indent="-285750">
              <a:spcBef>
                <a:spcPts val="600"/>
              </a:spcBef>
            </a:pPr>
            <a:endParaRPr lang="en-US" dirty="0"/>
          </a:p>
        </p:txBody>
      </p:sp>
      <p:sp>
        <p:nvSpPr>
          <p:cNvPr id="11" name="Text Placeholder 4">
            <a:extLst>
              <a:ext uri="{FF2B5EF4-FFF2-40B4-BE49-F238E27FC236}">
                <a16:creationId xmlns:a16="http://schemas.microsoft.com/office/drawing/2014/main" id="{8FF2F4F6-AB20-3ED1-0EA6-C65FC2C79B2F}"/>
              </a:ext>
            </a:extLst>
          </p:cNvPr>
          <p:cNvSpPr txBox="1">
            <a:spLocks/>
          </p:cNvSpPr>
          <p:nvPr/>
        </p:nvSpPr>
        <p:spPr>
          <a:xfrm>
            <a:off x="718452" y="4570076"/>
            <a:ext cx="4794146" cy="3305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RECOMMENDATIONS</a:t>
            </a:r>
          </a:p>
        </p:txBody>
      </p:sp>
      <p:sp>
        <p:nvSpPr>
          <p:cNvPr id="16" name="Text Placeholder 3">
            <a:extLst>
              <a:ext uri="{FF2B5EF4-FFF2-40B4-BE49-F238E27FC236}">
                <a16:creationId xmlns:a16="http://schemas.microsoft.com/office/drawing/2014/main" id="{BC314DBA-A2BE-70E3-FD9C-4B286BFE2E10}"/>
              </a:ext>
            </a:extLst>
          </p:cNvPr>
          <p:cNvSpPr txBox="1">
            <a:spLocks/>
          </p:cNvSpPr>
          <p:nvPr/>
        </p:nvSpPr>
        <p:spPr>
          <a:xfrm>
            <a:off x="617370" y="4916864"/>
            <a:ext cx="11257087" cy="885403"/>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i="1" dirty="0"/>
              <a:t>AI performance should be </a:t>
            </a:r>
            <a:r>
              <a:rPr lang="en-US" i="1" u="sng" dirty="0"/>
              <a:t>monitored in the environment in which it is being used.</a:t>
            </a:r>
          </a:p>
          <a:p>
            <a:pPr marL="285750" indent="-285750">
              <a:spcBef>
                <a:spcPts val="600"/>
              </a:spcBef>
            </a:pPr>
            <a:r>
              <a:rPr lang="en-US" i="1" dirty="0"/>
              <a:t>Health systems will need to provide </a:t>
            </a:r>
            <a:r>
              <a:rPr lang="en-US" i="1" u="sng" dirty="0"/>
              <a:t>an information eco-system </a:t>
            </a:r>
          </a:p>
        </p:txBody>
      </p:sp>
      <p:pic>
        <p:nvPicPr>
          <p:cNvPr id="6" name="Picture 5">
            <a:extLst>
              <a:ext uri="{FF2B5EF4-FFF2-40B4-BE49-F238E27FC236}">
                <a16:creationId xmlns:a16="http://schemas.microsoft.com/office/drawing/2014/main" id="{FA15A603-6526-346B-4746-A5E04E3ED570}"/>
              </a:ext>
            </a:extLst>
          </p:cNvPr>
          <p:cNvPicPr>
            <a:picLocks noChangeAspect="1"/>
          </p:cNvPicPr>
          <p:nvPr/>
        </p:nvPicPr>
        <p:blipFill>
          <a:blip r:embed="rId3"/>
          <a:stretch>
            <a:fillRect/>
          </a:stretch>
        </p:blipFill>
        <p:spPr>
          <a:xfrm>
            <a:off x="5608320" y="486806"/>
            <a:ext cx="6507480" cy="1030751"/>
          </a:xfrm>
          <a:prstGeom prst="rect">
            <a:avLst/>
          </a:prstGeom>
        </p:spPr>
      </p:pic>
      <p:pic>
        <p:nvPicPr>
          <p:cNvPr id="10" name="Picture 9">
            <a:extLst>
              <a:ext uri="{FF2B5EF4-FFF2-40B4-BE49-F238E27FC236}">
                <a16:creationId xmlns:a16="http://schemas.microsoft.com/office/drawing/2014/main" id="{6CBA6760-0B32-3566-60C1-D4C8C26372B8}"/>
              </a:ext>
            </a:extLst>
          </p:cNvPr>
          <p:cNvPicPr>
            <a:picLocks noChangeAspect="1"/>
          </p:cNvPicPr>
          <p:nvPr/>
        </p:nvPicPr>
        <p:blipFill>
          <a:blip r:embed="rId4"/>
          <a:stretch>
            <a:fillRect/>
          </a:stretch>
        </p:blipFill>
        <p:spPr>
          <a:xfrm>
            <a:off x="7860323" y="1447173"/>
            <a:ext cx="3742741" cy="1996128"/>
          </a:xfrm>
          <a:prstGeom prst="rect">
            <a:avLst/>
          </a:prstGeom>
        </p:spPr>
      </p:pic>
      <p:sp>
        <p:nvSpPr>
          <p:cNvPr id="19" name="Text Placeholder 3">
            <a:extLst>
              <a:ext uri="{FF2B5EF4-FFF2-40B4-BE49-F238E27FC236}">
                <a16:creationId xmlns:a16="http://schemas.microsoft.com/office/drawing/2014/main" id="{56905327-7747-B2B8-B26B-376A0A7924B8}"/>
              </a:ext>
            </a:extLst>
          </p:cNvPr>
          <p:cNvSpPr txBox="1">
            <a:spLocks/>
          </p:cNvSpPr>
          <p:nvPr/>
        </p:nvSpPr>
        <p:spPr>
          <a:xfrm>
            <a:off x="607322" y="1761437"/>
            <a:ext cx="6624127" cy="1991835"/>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effectLst/>
                <a:latin typeface="Helvetica" pitchFamily="2" charset="0"/>
              </a:rPr>
              <a:t>Applications of generative AI, such as large language models (LLMs), present a unique challenge because of the potential for unforeseen,  emergent consequences; </a:t>
            </a:r>
            <a:r>
              <a:rPr lang="en-US" i="1" u="sng" dirty="0">
                <a:effectLst/>
                <a:latin typeface="Helvetica" pitchFamily="2" charset="0"/>
              </a:rPr>
              <a:t>the FDA is yet to authorize an LLM.</a:t>
            </a:r>
          </a:p>
          <a:p>
            <a:r>
              <a:rPr lang="en-US" i="1" dirty="0">
                <a:effectLst/>
                <a:latin typeface="Helvetica" pitchFamily="2" charset="0"/>
              </a:rPr>
              <a:t>Even “AI scribes” meant to summarize</a:t>
            </a:r>
            <a:r>
              <a:rPr lang="en-US" i="1" dirty="0">
                <a:latin typeface="Helvetica" pitchFamily="2" charset="0"/>
              </a:rPr>
              <a:t> </a:t>
            </a:r>
            <a:r>
              <a:rPr lang="en-US" i="1" dirty="0">
                <a:effectLst/>
                <a:latin typeface="Helvetica" pitchFamily="2" charset="0"/>
              </a:rPr>
              <a:t>medical notes can hallucinate or include diagnoses not discussed</a:t>
            </a:r>
            <a:r>
              <a:rPr lang="en-US" i="1" dirty="0">
                <a:latin typeface="Helvetica" pitchFamily="2" charset="0"/>
              </a:rPr>
              <a:t> </a:t>
            </a:r>
            <a:r>
              <a:rPr lang="en-US" i="1" dirty="0">
                <a:effectLst/>
                <a:latin typeface="Helvetica" pitchFamily="2" charset="0"/>
              </a:rPr>
              <a:t>in the visit. </a:t>
            </a:r>
          </a:p>
          <a:p>
            <a:endParaRPr lang="en-US" u="sng" dirty="0"/>
          </a:p>
        </p:txBody>
      </p:sp>
    </p:spTree>
    <p:extLst>
      <p:ext uri="{BB962C8B-B14F-4D97-AF65-F5344CB8AC3E}">
        <p14:creationId xmlns:p14="http://schemas.microsoft.com/office/powerpoint/2010/main" val="3705129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DA2C0-D19F-1060-F68C-193C3C98A185}"/>
              </a:ext>
            </a:extLst>
          </p:cNvPr>
          <p:cNvSpPr>
            <a:spLocks noGrp="1"/>
          </p:cNvSpPr>
          <p:nvPr>
            <p:ph type="title"/>
          </p:nvPr>
        </p:nvSpPr>
        <p:spPr>
          <a:xfrm>
            <a:off x="609600" y="257088"/>
            <a:ext cx="10972800" cy="466341"/>
          </a:xfrm>
        </p:spPr>
        <p:txBody>
          <a:bodyPr/>
          <a:lstStyle/>
          <a:p>
            <a:r>
              <a:rPr lang="en-US" dirty="0"/>
              <a:t>Making the rounds on Twitter (originally published in Frontiers)</a:t>
            </a:r>
          </a:p>
        </p:txBody>
      </p:sp>
      <p:pic>
        <p:nvPicPr>
          <p:cNvPr id="5" name="Picture 4">
            <a:extLst>
              <a:ext uri="{FF2B5EF4-FFF2-40B4-BE49-F238E27FC236}">
                <a16:creationId xmlns:a16="http://schemas.microsoft.com/office/drawing/2014/main" id="{8894E387-795C-3178-11E1-5EB2D1C3E293}"/>
              </a:ext>
            </a:extLst>
          </p:cNvPr>
          <p:cNvPicPr>
            <a:picLocks noChangeAspect="1"/>
          </p:cNvPicPr>
          <p:nvPr/>
        </p:nvPicPr>
        <p:blipFill>
          <a:blip r:embed="rId3"/>
          <a:stretch>
            <a:fillRect/>
          </a:stretch>
        </p:blipFill>
        <p:spPr>
          <a:xfrm>
            <a:off x="2387812" y="1307536"/>
            <a:ext cx="6002381" cy="5550464"/>
          </a:xfrm>
          <a:prstGeom prst="rect">
            <a:avLst/>
          </a:prstGeom>
        </p:spPr>
      </p:pic>
      <p:sp>
        <p:nvSpPr>
          <p:cNvPr id="6" name="Rectangle 5">
            <a:extLst>
              <a:ext uri="{FF2B5EF4-FFF2-40B4-BE49-F238E27FC236}">
                <a16:creationId xmlns:a16="http://schemas.microsoft.com/office/drawing/2014/main" id="{466C7BEE-8203-16EF-F154-BB825ABF7EE2}"/>
              </a:ext>
            </a:extLst>
          </p:cNvPr>
          <p:cNvSpPr/>
          <p:nvPr/>
        </p:nvSpPr>
        <p:spPr bwMode="gray">
          <a:xfrm rot="20255183">
            <a:off x="1730676" y="3266816"/>
            <a:ext cx="8390129" cy="1598524"/>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8100000" scaled="1"/>
            <a:tileRect/>
          </a:gra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1951518"/>
            <a:r>
              <a:rPr lang="en-US" sz="4267" dirty="0"/>
              <a:t>Retracted</a:t>
            </a:r>
          </a:p>
        </p:txBody>
      </p:sp>
    </p:spTree>
    <p:extLst>
      <p:ext uri="{BB962C8B-B14F-4D97-AF65-F5344CB8AC3E}">
        <p14:creationId xmlns:p14="http://schemas.microsoft.com/office/powerpoint/2010/main" val="651124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1B80-0FC6-531A-CD8A-25C7FA48E7FD}"/>
              </a:ext>
            </a:extLst>
          </p:cNvPr>
          <p:cNvSpPr>
            <a:spLocks noGrp="1"/>
          </p:cNvSpPr>
          <p:nvPr>
            <p:ph type="title"/>
          </p:nvPr>
        </p:nvSpPr>
        <p:spPr>
          <a:xfrm>
            <a:off x="609600" y="364944"/>
            <a:ext cx="12045108" cy="466341"/>
          </a:xfrm>
        </p:spPr>
        <p:txBody>
          <a:bodyPr/>
          <a:lstStyle/>
          <a:p>
            <a:r>
              <a:rPr lang="en-US" sz="3733" dirty="0"/>
              <a:t>A Proposed Framework for Generative AI</a:t>
            </a:r>
          </a:p>
        </p:txBody>
      </p:sp>
      <p:sp>
        <p:nvSpPr>
          <p:cNvPr id="5" name="TextBox 4">
            <a:extLst>
              <a:ext uri="{FF2B5EF4-FFF2-40B4-BE49-F238E27FC236}">
                <a16:creationId xmlns:a16="http://schemas.microsoft.com/office/drawing/2014/main" id="{8E4A4681-C795-0431-536E-16EC25657761}"/>
              </a:ext>
            </a:extLst>
          </p:cNvPr>
          <p:cNvSpPr txBox="1"/>
          <p:nvPr/>
        </p:nvSpPr>
        <p:spPr bwMode="gray">
          <a:xfrm>
            <a:off x="609600" y="6236710"/>
            <a:ext cx="10436645" cy="461665"/>
          </a:xfrm>
          <a:prstGeom prst="rect">
            <a:avLst/>
          </a:prstGeom>
          <a:noFill/>
        </p:spPr>
        <p:txBody>
          <a:bodyPr wrap="square">
            <a:spAutoFit/>
          </a:bodyPr>
          <a:lstStyle/>
          <a:p>
            <a:r>
              <a:rPr lang="en-US" sz="2400" dirty="0"/>
              <a:t>https://</a:t>
            </a:r>
            <a:r>
              <a:rPr lang="en-US" sz="2400" dirty="0" err="1"/>
              <a:t>seandavi.github.io</a:t>
            </a:r>
            <a:r>
              <a:rPr lang="en-US" sz="2400" dirty="0"/>
              <a:t>/campus-</a:t>
            </a:r>
            <a:r>
              <a:rPr lang="en-US" sz="2400" dirty="0" err="1"/>
              <a:t>llm</a:t>
            </a:r>
            <a:r>
              <a:rPr lang="en-US" sz="2400" dirty="0"/>
              <a:t>-kb/</a:t>
            </a:r>
            <a:r>
              <a:rPr lang="en-US" sz="2400" dirty="0" err="1"/>
              <a:t>framework.html#fig-framework</a:t>
            </a:r>
            <a:endParaRPr lang="en-US" sz="2400" dirty="0"/>
          </a:p>
        </p:txBody>
      </p:sp>
      <p:pic>
        <p:nvPicPr>
          <p:cNvPr id="6" name="Picture 5">
            <a:extLst>
              <a:ext uri="{FF2B5EF4-FFF2-40B4-BE49-F238E27FC236}">
                <a16:creationId xmlns:a16="http://schemas.microsoft.com/office/drawing/2014/main" id="{A45D025A-7E6D-02D0-2860-46CBC9E5A681}"/>
              </a:ext>
            </a:extLst>
          </p:cNvPr>
          <p:cNvPicPr>
            <a:picLocks noChangeAspect="1"/>
          </p:cNvPicPr>
          <p:nvPr/>
        </p:nvPicPr>
        <p:blipFill>
          <a:blip r:embed="rId2"/>
          <a:stretch>
            <a:fillRect/>
          </a:stretch>
        </p:blipFill>
        <p:spPr>
          <a:xfrm>
            <a:off x="2772951" y="1253243"/>
            <a:ext cx="5173883" cy="4605892"/>
          </a:xfrm>
          <a:prstGeom prst="rect">
            <a:avLst/>
          </a:prstGeom>
        </p:spPr>
      </p:pic>
    </p:spTree>
    <p:extLst>
      <p:ext uri="{BB962C8B-B14F-4D97-AF65-F5344CB8AC3E}">
        <p14:creationId xmlns:p14="http://schemas.microsoft.com/office/powerpoint/2010/main" val="2317497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529D-6CCB-A93E-7E49-24AA687FEDCF}"/>
              </a:ext>
            </a:extLst>
          </p:cNvPr>
          <p:cNvSpPr>
            <a:spLocks noGrp="1"/>
          </p:cNvSpPr>
          <p:nvPr>
            <p:ph type="title"/>
          </p:nvPr>
        </p:nvSpPr>
        <p:spPr/>
        <p:txBody>
          <a:bodyPr/>
          <a:lstStyle/>
          <a:p>
            <a:r>
              <a:rPr lang="en-US" sz="3733" dirty="0"/>
              <a:t>Proposed Guiding Principles</a:t>
            </a:r>
          </a:p>
        </p:txBody>
      </p:sp>
      <p:sp>
        <p:nvSpPr>
          <p:cNvPr id="3" name="Text Placeholder 2">
            <a:extLst>
              <a:ext uri="{FF2B5EF4-FFF2-40B4-BE49-F238E27FC236}">
                <a16:creationId xmlns:a16="http://schemas.microsoft.com/office/drawing/2014/main" id="{5D95519A-78EC-5D6C-B937-8F73F74DB1DB}"/>
              </a:ext>
            </a:extLst>
          </p:cNvPr>
          <p:cNvSpPr>
            <a:spLocks noGrp="1"/>
          </p:cNvSpPr>
          <p:nvPr>
            <p:ph type="body" sz="quarter" idx="23"/>
          </p:nvPr>
        </p:nvSpPr>
        <p:spPr/>
        <p:txBody>
          <a:bodyPr/>
          <a:lstStyle/>
          <a:p>
            <a:pPr marL="0" indent="0"/>
            <a:r>
              <a:rPr lang="en-US" sz="2667" dirty="0"/>
              <a:t>LLMs must be used in a manner consistent with the mission, vision, and values of the academic hospital system.</a:t>
            </a:r>
          </a:p>
          <a:p>
            <a:pPr marL="0" indent="0"/>
            <a:r>
              <a:rPr lang="en-US" sz="2667" dirty="0"/>
              <a:t>The use of LLMs must align with relevant legal and regulatory requirements, including but not limited to data privacy, security, and intellectual property laws.</a:t>
            </a:r>
          </a:p>
          <a:p>
            <a:pPr marL="0" indent="0"/>
            <a:r>
              <a:rPr lang="en-US" sz="2667" dirty="0"/>
              <a:t>The deployment of LLMs should prioritize patient safety, privacy, and wellbeing.</a:t>
            </a:r>
          </a:p>
          <a:p>
            <a:pPr marL="0" indent="0"/>
            <a:r>
              <a:rPr lang="en-US" sz="2667" dirty="0"/>
              <a:t>LLMs must be used in a transparent manner, with users understanding the capabilities and limitations of the technology.</a:t>
            </a:r>
          </a:p>
          <a:p>
            <a:pPr marL="0" indent="0"/>
            <a:r>
              <a:rPr lang="en-US" sz="2667" dirty="0"/>
              <a:t>Continuous improvement and evaluation of LLM usage should be prioritized to ensure ongoing alignment with organizational goals.</a:t>
            </a:r>
          </a:p>
          <a:p>
            <a:endParaRPr lang="en-US" dirty="0"/>
          </a:p>
        </p:txBody>
      </p:sp>
    </p:spTree>
    <p:extLst>
      <p:ext uri="{BB962C8B-B14F-4D97-AF65-F5344CB8AC3E}">
        <p14:creationId xmlns:p14="http://schemas.microsoft.com/office/powerpoint/2010/main" val="355048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AAFBFB-F0F7-E8D3-32F2-898E602F96EF}"/>
              </a:ext>
            </a:extLst>
          </p:cNvPr>
          <p:cNvSpPr>
            <a:spLocks noGrp="1"/>
          </p:cNvSpPr>
          <p:nvPr>
            <p:ph type="sldNum" sz="quarter" idx="10"/>
          </p:nvPr>
        </p:nvSpPr>
        <p:spPr/>
        <p:txBody>
          <a:bodyPr/>
          <a:lstStyle/>
          <a:p>
            <a:fld id="{05D06465-3E98-4EAD-BD42-57E23508A2B9}" type="slidenum">
              <a:rPr lang="en-US" smtClean="0"/>
              <a:pPr/>
              <a:t>3</a:t>
            </a:fld>
            <a:endParaRPr lang="en-US"/>
          </a:p>
        </p:txBody>
      </p:sp>
      <p:pic>
        <p:nvPicPr>
          <p:cNvPr id="4" name="Graphic 3">
            <a:extLst>
              <a:ext uri="{FF2B5EF4-FFF2-40B4-BE49-F238E27FC236}">
                <a16:creationId xmlns:a16="http://schemas.microsoft.com/office/drawing/2014/main" id="{AA42D55E-93F9-F809-3FA0-7C6687F07A26}"/>
              </a:ext>
            </a:extLst>
          </p:cNvPr>
          <p:cNvPicPr>
            <a:picLocks/>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139893" y="126117"/>
            <a:ext cx="2371696" cy="2371696"/>
          </a:xfrm>
          <a:prstGeom prst="rect">
            <a:avLst/>
          </a:prstGeom>
        </p:spPr>
      </p:pic>
      <p:sp>
        <p:nvSpPr>
          <p:cNvPr id="5" name="Rectangle 4">
            <a:extLst>
              <a:ext uri="{FF2B5EF4-FFF2-40B4-BE49-F238E27FC236}">
                <a16:creationId xmlns:a16="http://schemas.microsoft.com/office/drawing/2014/main" id="{57AFDA76-4F7E-4578-2005-7737767A3CB8}"/>
              </a:ext>
            </a:extLst>
          </p:cNvPr>
          <p:cNvSpPr/>
          <p:nvPr>
            <p:custDataLst>
              <p:tags r:id="rId3"/>
            </p:custDataLst>
          </p:nvPr>
        </p:nvSpPr>
        <p:spPr>
          <a:xfrm>
            <a:off x="2685339" y="592962"/>
            <a:ext cx="7329862" cy="311068"/>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rgbClr val="000000"/>
                </a:solidFill>
              </a:rPr>
              <a:t>How familiar are you with AI, specifically LLMs</a:t>
            </a:r>
          </a:p>
        </p:txBody>
      </p:sp>
      <p:sp>
        <p:nvSpPr>
          <p:cNvPr id="6" name="Rectangle 5">
            <a:extLst>
              <a:ext uri="{FF2B5EF4-FFF2-40B4-BE49-F238E27FC236}">
                <a16:creationId xmlns:a16="http://schemas.microsoft.com/office/drawing/2014/main" id="{23978180-E3C3-2EAC-86CF-251DEE272770}"/>
              </a:ext>
            </a:extLst>
          </p:cNvPr>
          <p:cNvSpPr/>
          <p:nvPr/>
        </p:nvSpPr>
        <p:spPr>
          <a:xfrm>
            <a:off x="0" y="5820032"/>
            <a:ext cx="12192001" cy="1037968"/>
          </a:xfrm>
          <a:prstGeom prst="rect">
            <a:avLst/>
          </a:prstGeom>
          <a:solidFill>
            <a:srgbClr val="19803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741155" tIns="259492" rIns="1852888" bIns="203886" rtlCol="0" anchor="ctr">
            <a:normAutofit fontScale="85000" lnSpcReduction="10000"/>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8" name="Graphic 7">
            <a:extLst>
              <a:ext uri="{FF2B5EF4-FFF2-40B4-BE49-F238E27FC236}">
                <a16:creationId xmlns:a16="http://schemas.microsoft.com/office/drawing/2014/main" id="{3BF41751-B000-8B5E-9AD1-CE4784E98930}"/>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96462" y="6190785"/>
            <a:ext cx="296462" cy="296462"/>
          </a:xfrm>
          <a:prstGeom prst="rect">
            <a:avLst/>
          </a:prstGeom>
        </p:spPr>
      </p:pic>
      <p:sp>
        <p:nvSpPr>
          <p:cNvPr id="9" name="Trapezoid 8">
            <a:extLst>
              <a:ext uri="{FF2B5EF4-FFF2-40B4-BE49-F238E27FC236}">
                <a16:creationId xmlns:a16="http://schemas.microsoft.com/office/drawing/2014/main" id="{AC5953C4-83AF-6BF7-A972-A73975AC08A1}"/>
              </a:ext>
            </a:extLst>
          </p:cNvPr>
          <p:cNvSpPr/>
          <p:nvPr/>
        </p:nvSpPr>
        <p:spPr>
          <a:xfrm rot="2700000">
            <a:off x="9620371" y="514924"/>
            <a:ext cx="3335198" cy="778213"/>
          </a:xfrm>
          <a:prstGeom prst="trapezoid">
            <a:avLst>
              <a:gd name="adj" fmla="val 100000"/>
            </a:avLst>
          </a:prstGeom>
          <a:solidFill>
            <a:srgbClr val="EDFAF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sz="2600" b="1" dirty="0">
                <a:solidFill>
                  <a:srgbClr val="198038"/>
                </a:solidFill>
              </a:rPr>
              <a:t>Do not edit
</a:t>
            </a:r>
            <a:r>
              <a:rPr lang="en-US" sz="2200" dirty="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dirty="0">
              <a:solidFill>
                <a:srgbClr val="198038"/>
              </a:solidFill>
            </a:endParaRPr>
          </a:p>
        </p:txBody>
      </p:sp>
      <p:pic>
        <p:nvPicPr>
          <p:cNvPr id="11" name="Graphic 10">
            <a:extLst>
              <a:ext uri="{FF2B5EF4-FFF2-40B4-BE49-F238E27FC236}">
                <a16:creationId xmlns:a16="http://schemas.microsoft.com/office/drawing/2014/main" id="{A50BC6F6-A5C6-C583-EBED-18D5F535F5C0}"/>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746748" y="6153727"/>
            <a:ext cx="1111733" cy="370578"/>
          </a:xfrm>
          <a:prstGeom prst="rect">
            <a:avLst/>
          </a:prstGeom>
        </p:spPr>
      </p:pic>
      <p:pic>
        <p:nvPicPr>
          <p:cNvPr id="12" name="Picture 11">
            <a:extLst>
              <a:ext uri="{FF2B5EF4-FFF2-40B4-BE49-F238E27FC236}">
                <a16:creationId xmlns:a16="http://schemas.microsoft.com/office/drawing/2014/main" id="{C08B1691-4BC3-7E15-EB00-50E27DF77EC0}"/>
              </a:ext>
            </a:extLst>
          </p:cNvPr>
          <p:cNvPicPr>
            <a:picLocks noChangeAspect="1"/>
          </p:cNvPicPr>
          <p:nvPr/>
        </p:nvPicPr>
        <p:blipFill>
          <a:blip r:embed="rId13"/>
          <a:stretch>
            <a:fillRect/>
          </a:stretch>
        </p:blipFill>
        <p:spPr>
          <a:xfrm>
            <a:off x="3967388" y="1483676"/>
            <a:ext cx="4257224" cy="4257224"/>
          </a:xfrm>
          <a:prstGeom prst="rect">
            <a:avLst/>
          </a:prstGeom>
        </p:spPr>
      </p:pic>
    </p:spTree>
    <p:custDataLst>
      <p:tags r:id="rId1"/>
    </p:custDataLst>
    <p:extLst>
      <p:ext uri="{BB962C8B-B14F-4D97-AF65-F5344CB8AC3E}">
        <p14:creationId xmlns:p14="http://schemas.microsoft.com/office/powerpoint/2010/main" val="1636195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6A62D-9742-5866-F8AB-A1DB5A48F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32A339-630A-2DAF-A902-2D9CB385C8A2}"/>
              </a:ext>
            </a:extLst>
          </p:cNvPr>
          <p:cNvSpPr>
            <a:spLocks noGrp="1"/>
          </p:cNvSpPr>
          <p:nvPr>
            <p:ph type="title"/>
          </p:nvPr>
        </p:nvSpPr>
        <p:spPr/>
        <p:txBody>
          <a:bodyPr/>
          <a:lstStyle/>
          <a:p>
            <a:r>
              <a:rPr lang="en-US" dirty="0"/>
              <a:t>Set up</a:t>
            </a:r>
          </a:p>
        </p:txBody>
      </p:sp>
      <p:sp>
        <p:nvSpPr>
          <p:cNvPr id="4" name="Text Placeholder 3">
            <a:extLst>
              <a:ext uri="{FF2B5EF4-FFF2-40B4-BE49-F238E27FC236}">
                <a16:creationId xmlns:a16="http://schemas.microsoft.com/office/drawing/2014/main" id="{C475CE56-0C17-1104-475F-5A7566C2C15D}"/>
              </a:ext>
            </a:extLst>
          </p:cNvPr>
          <p:cNvSpPr>
            <a:spLocks noGrp="1"/>
          </p:cNvSpPr>
          <p:nvPr>
            <p:ph type="body" sz="quarter" idx="11"/>
          </p:nvPr>
        </p:nvSpPr>
        <p:spPr>
          <a:xfrm>
            <a:off x="762784" y="1696177"/>
            <a:ext cx="9253085" cy="3272772"/>
          </a:xfrm>
        </p:spPr>
        <p:txBody>
          <a:bodyPr/>
          <a:lstStyle/>
          <a:p>
            <a:r>
              <a:rPr lang="en-US" sz="2800" dirty="0"/>
              <a:t>GitHub repo with files/notebooks:</a:t>
            </a:r>
          </a:p>
          <a:p>
            <a:pPr marL="742950" lvl="1" indent="-285750">
              <a:buFont typeface="Arial" panose="020B0604020202020204" pitchFamily="34" charset="0"/>
              <a:buChar char="•"/>
            </a:pPr>
            <a:r>
              <a:rPr lang="en-US" sz="2800" dirty="0">
                <a:hlinkClick r:id="rId2"/>
              </a:rPr>
              <a:t>https://github.com/QTIM-Lab/ARVO25_AI4Oph</a:t>
            </a:r>
            <a:endParaRPr lang="en-US" sz="2800" dirty="0"/>
          </a:p>
          <a:p>
            <a:pPr marL="742950" lvl="1" indent="-285750">
              <a:buFont typeface="Arial" panose="020B0604020202020204" pitchFamily="34" charset="0"/>
              <a:buChar char="•"/>
            </a:pPr>
            <a:r>
              <a:rPr lang="en-US" sz="2800" dirty="0"/>
              <a:t>https://</a:t>
            </a:r>
            <a:r>
              <a:rPr lang="en-US" sz="2800" dirty="0" err="1"/>
              <a:t>tinyurl.com</a:t>
            </a:r>
            <a:r>
              <a:rPr lang="en-US" sz="2800" dirty="0"/>
              <a:t>/</a:t>
            </a:r>
            <a:r>
              <a:rPr lang="en-US" sz="2800" dirty="0" err="1"/>
              <a:t>arvoTutorial</a:t>
            </a:r>
            <a:endParaRPr lang="en-US" sz="2800" dirty="0"/>
          </a:p>
        </p:txBody>
      </p:sp>
      <p:sp>
        <p:nvSpPr>
          <p:cNvPr id="7" name="Slide Number Placeholder 6">
            <a:extLst>
              <a:ext uri="{FF2B5EF4-FFF2-40B4-BE49-F238E27FC236}">
                <a16:creationId xmlns:a16="http://schemas.microsoft.com/office/drawing/2014/main" id="{DA79CFEB-EC5E-0080-3D89-D5A7E2864A28}"/>
              </a:ext>
            </a:extLst>
          </p:cNvPr>
          <p:cNvSpPr>
            <a:spLocks noGrp="1"/>
          </p:cNvSpPr>
          <p:nvPr>
            <p:ph type="sldNum" sz="quarter" idx="14"/>
          </p:nvPr>
        </p:nvSpPr>
        <p:spPr/>
        <p:txBody>
          <a:bodyPr/>
          <a:lstStyle/>
          <a:p>
            <a:fld id="{05D06465-3E98-4EAD-BD42-57E23508A2B9}" type="slidenum">
              <a:rPr lang="en-US" smtClean="0"/>
              <a:pPr/>
              <a:t>30</a:t>
            </a:fld>
            <a:endParaRPr lang="en-US"/>
          </a:p>
        </p:txBody>
      </p:sp>
      <p:pic>
        <p:nvPicPr>
          <p:cNvPr id="5" name="Picture 4">
            <a:extLst>
              <a:ext uri="{FF2B5EF4-FFF2-40B4-BE49-F238E27FC236}">
                <a16:creationId xmlns:a16="http://schemas.microsoft.com/office/drawing/2014/main" id="{E0CCF63A-F510-7BB5-56DE-96CFD5333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677" y="3090038"/>
            <a:ext cx="2987420" cy="2987420"/>
          </a:xfrm>
          <a:prstGeom prst="rect">
            <a:avLst/>
          </a:prstGeom>
        </p:spPr>
      </p:pic>
      <p:sp>
        <p:nvSpPr>
          <p:cNvPr id="6" name="TextBox 5">
            <a:extLst>
              <a:ext uri="{FF2B5EF4-FFF2-40B4-BE49-F238E27FC236}">
                <a16:creationId xmlns:a16="http://schemas.microsoft.com/office/drawing/2014/main" id="{003D38A6-6D69-18FE-D85B-543B47FF9FFE}"/>
              </a:ext>
            </a:extLst>
          </p:cNvPr>
          <p:cNvSpPr txBox="1"/>
          <p:nvPr/>
        </p:nvSpPr>
        <p:spPr>
          <a:xfrm>
            <a:off x="3259063" y="6057836"/>
            <a:ext cx="902811" cy="369332"/>
          </a:xfrm>
          <a:prstGeom prst="rect">
            <a:avLst/>
          </a:prstGeom>
          <a:noFill/>
        </p:spPr>
        <p:txBody>
          <a:bodyPr wrap="none" rtlCol="0">
            <a:spAutoFit/>
          </a:bodyPr>
          <a:lstStyle/>
          <a:p>
            <a:pPr algn="ctr"/>
            <a:r>
              <a:rPr lang="en-US" dirty="0"/>
              <a:t>GitHub</a:t>
            </a:r>
          </a:p>
        </p:txBody>
      </p:sp>
      <p:pic>
        <p:nvPicPr>
          <p:cNvPr id="8" name="Graphic 7">
            <a:extLst>
              <a:ext uri="{FF2B5EF4-FFF2-40B4-BE49-F238E27FC236}">
                <a16:creationId xmlns:a16="http://schemas.microsoft.com/office/drawing/2014/main" id="{EEFB2ED6-327D-9D89-8221-66394F1D47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3669" y="3105580"/>
            <a:ext cx="3048000" cy="3048000"/>
          </a:xfrm>
          <a:prstGeom prst="rect">
            <a:avLst/>
          </a:prstGeom>
        </p:spPr>
      </p:pic>
    </p:spTree>
    <p:extLst>
      <p:ext uri="{BB962C8B-B14F-4D97-AF65-F5344CB8AC3E}">
        <p14:creationId xmlns:p14="http://schemas.microsoft.com/office/powerpoint/2010/main" val="2936856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B214-EC3B-3907-713D-7F987B089983}"/>
              </a:ext>
            </a:extLst>
          </p:cNvPr>
          <p:cNvSpPr>
            <a:spLocks noGrp="1"/>
          </p:cNvSpPr>
          <p:nvPr>
            <p:ph type="title"/>
          </p:nvPr>
        </p:nvSpPr>
        <p:spPr>
          <a:xfrm>
            <a:off x="762785" y="547079"/>
            <a:ext cx="11082374" cy="1325563"/>
          </a:xfrm>
        </p:spPr>
        <p:txBody>
          <a:bodyPr/>
          <a:lstStyle/>
          <a:p>
            <a:r>
              <a:rPr lang="en-US" b="0" i="0" dirty="0">
                <a:effectLst/>
                <a:latin typeface="Arial" panose="020B0604020202020204" pitchFamily="34" charset="0"/>
              </a:rPr>
              <a:t>Exercise 1: Using ChatGPT to extract data from a screenshot</a:t>
            </a:r>
            <a:endParaRPr lang="en-US" dirty="0"/>
          </a:p>
        </p:txBody>
      </p:sp>
      <p:sp>
        <p:nvSpPr>
          <p:cNvPr id="4" name="Text Placeholder 3">
            <a:extLst>
              <a:ext uri="{FF2B5EF4-FFF2-40B4-BE49-F238E27FC236}">
                <a16:creationId xmlns:a16="http://schemas.microsoft.com/office/drawing/2014/main" id="{D6E9DA2D-2259-7A80-A9E3-16A3C5F85B26}"/>
              </a:ext>
            </a:extLst>
          </p:cNvPr>
          <p:cNvSpPr>
            <a:spLocks noGrp="1"/>
          </p:cNvSpPr>
          <p:nvPr>
            <p:ph type="body" sz="quarter" idx="11"/>
          </p:nvPr>
        </p:nvSpPr>
        <p:spPr>
          <a:xfrm>
            <a:off x="762785" y="2155829"/>
            <a:ext cx="5408375" cy="1583394"/>
          </a:xfrm>
        </p:spPr>
        <p:txBody>
          <a:bodyPr/>
          <a:lstStyle/>
          <a:p>
            <a:r>
              <a:rPr lang="en-US" dirty="0"/>
              <a:t>Dataset: GRAPE</a:t>
            </a:r>
          </a:p>
          <a:p>
            <a:r>
              <a:rPr lang="en-US" dirty="0"/>
              <a:t>Open chatgpt.com</a:t>
            </a:r>
          </a:p>
          <a:p>
            <a:r>
              <a:rPr lang="en-US" dirty="0"/>
              <a:t>Prompt: “can you extract the data in the provided screenshot and return it in csv format?”</a:t>
            </a:r>
          </a:p>
        </p:txBody>
      </p:sp>
      <p:sp>
        <p:nvSpPr>
          <p:cNvPr id="7" name="Slide Number Placeholder 6">
            <a:extLst>
              <a:ext uri="{FF2B5EF4-FFF2-40B4-BE49-F238E27FC236}">
                <a16:creationId xmlns:a16="http://schemas.microsoft.com/office/drawing/2014/main" id="{527929F8-7EE9-798B-9431-07C9037AD92C}"/>
              </a:ext>
            </a:extLst>
          </p:cNvPr>
          <p:cNvSpPr>
            <a:spLocks noGrp="1"/>
          </p:cNvSpPr>
          <p:nvPr>
            <p:ph type="sldNum" sz="quarter" idx="14"/>
          </p:nvPr>
        </p:nvSpPr>
        <p:spPr/>
        <p:txBody>
          <a:bodyPr/>
          <a:lstStyle/>
          <a:p>
            <a:fld id="{05D06465-3E98-4EAD-BD42-57E23508A2B9}" type="slidenum">
              <a:rPr lang="en-US" smtClean="0"/>
              <a:pPr/>
              <a:t>31</a:t>
            </a:fld>
            <a:endParaRPr lang="en-US"/>
          </a:p>
        </p:txBody>
      </p:sp>
      <p:pic>
        <p:nvPicPr>
          <p:cNvPr id="9" name="Picture 8" descr="A screenshot of a computer&#10;&#10;AI-generated content may be incorrect.">
            <a:extLst>
              <a:ext uri="{FF2B5EF4-FFF2-40B4-BE49-F238E27FC236}">
                <a16:creationId xmlns:a16="http://schemas.microsoft.com/office/drawing/2014/main" id="{26978EE7-AD63-F71C-279B-69FD4D3E4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323" y="3774093"/>
            <a:ext cx="8223673" cy="2457576"/>
          </a:xfrm>
          <a:prstGeom prst="rect">
            <a:avLst/>
          </a:prstGeom>
        </p:spPr>
      </p:pic>
      <p:pic>
        <p:nvPicPr>
          <p:cNvPr id="11" name="Picture 10" descr="A screenshot of a computer screen&#10;&#10;AI-generated content may be incorrect.">
            <a:extLst>
              <a:ext uri="{FF2B5EF4-FFF2-40B4-BE49-F238E27FC236}">
                <a16:creationId xmlns:a16="http://schemas.microsoft.com/office/drawing/2014/main" id="{68573682-762C-5777-D705-0F3BEF4645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784" y="1440645"/>
            <a:ext cx="5408375" cy="2536150"/>
          </a:xfrm>
          <a:prstGeom prst="rect">
            <a:avLst/>
          </a:prstGeom>
        </p:spPr>
      </p:pic>
    </p:spTree>
    <p:extLst>
      <p:ext uri="{BB962C8B-B14F-4D97-AF65-F5344CB8AC3E}">
        <p14:creationId xmlns:p14="http://schemas.microsoft.com/office/powerpoint/2010/main" val="3970670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5E68F-F3B0-16E3-31F0-569ED57669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B8207-10ED-09AA-D8CA-F8CA9DAD8876}"/>
              </a:ext>
            </a:extLst>
          </p:cNvPr>
          <p:cNvSpPr>
            <a:spLocks noGrp="1"/>
          </p:cNvSpPr>
          <p:nvPr>
            <p:ph type="title"/>
          </p:nvPr>
        </p:nvSpPr>
        <p:spPr>
          <a:xfrm>
            <a:off x="762785" y="547079"/>
            <a:ext cx="11082374" cy="1325563"/>
          </a:xfrm>
        </p:spPr>
        <p:txBody>
          <a:bodyPr/>
          <a:lstStyle/>
          <a:p>
            <a:r>
              <a:rPr lang="en-US" b="0" i="0" dirty="0">
                <a:effectLst/>
                <a:latin typeface="Arial" panose="020B0604020202020204" pitchFamily="34" charset="0"/>
              </a:rPr>
              <a:t>Exercise 1: Using ChatGPT to extract data from a screenshot</a:t>
            </a:r>
            <a:endParaRPr lang="en-US" dirty="0"/>
          </a:p>
        </p:txBody>
      </p:sp>
      <p:sp>
        <p:nvSpPr>
          <p:cNvPr id="7" name="Slide Number Placeholder 6">
            <a:extLst>
              <a:ext uri="{FF2B5EF4-FFF2-40B4-BE49-F238E27FC236}">
                <a16:creationId xmlns:a16="http://schemas.microsoft.com/office/drawing/2014/main" id="{D6878E74-60F9-50E1-56A0-34E99A95FA99}"/>
              </a:ext>
            </a:extLst>
          </p:cNvPr>
          <p:cNvSpPr>
            <a:spLocks noGrp="1"/>
          </p:cNvSpPr>
          <p:nvPr>
            <p:ph type="sldNum" sz="quarter" idx="14"/>
          </p:nvPr>
        </p:nvSpPr>
        <p:spPr/>
        <p:txBody>
          <a:bodyPr/>
          <a:lstStyle/>
          <a:p>
            <a:fld id="{05D06465-3E98-4EAD-BD42-57E23508A2B9}" type="slidenum">
              <a:rPr lang="en-US" smtClean="0"/>
              <a:pPr/>
              <a:t>32</a:t>
            </a:fld>
            <a:endParaRPr lang="en-US"/>
          </a:p>
        </p:txBody>
      </p:sp>
      <p:pic>
        <p:nvPicPr>
          <p:cNvPr id="5" name="Picture 4">
            <a:extLst>
              <a:ext uri="{FF2B5EF4-FFF2-40B4-BE49-F238E27FC236}">
                <a16:creationId xmlns:a16="http://schemas.microsoft.com/office/drawing/2014/main" id="{ABAF342C-2F85-F937-8255-9D07068E6496}"/>
              </a:ext>
            </a:extLst>
          </p:cNvPr>
          <p:cNvPicPr>
            <a:picLocks noChangeAspect="1"/>
          </p:cNvPicPr>
          <p:nvPr/>
        </p:nvPicPr>
        <p:blipFill>
          <a:blip r:embed="rId2"/>
          <a:stretch>
            <a:fillRect/>
          </a:stretch>
        </p:blipFill>
        <p:spPr>
          <a:xfrm>
            <a:off x="1837075" y="2127969"/>
            <a:ext cx="8933793" cy="3675055"/>
          </a:xfrm>
          <a:prstGeom prst="rect">
            <a:avLst/>
          </a:prstGeom>
        </p:spPr>
      </p:pic>
    </p:spTree>
    <p:extLst>
      <p:ext uri="{BB962C8B-B14F-4D97-AF65-F5344CB8AC3E}">
        <p14:creationId xmlns:p14="http://schemas.microsoft.com/office/powerpoint/2010/main" val="1938983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E3861-B06E-9E20-4E4F-A784A9284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702749-1292-2DD7-5AED-284EEC6E13E8}"/>
              </a:ext>
            </a:extLst>
          </p:cNvPr>
          <p:cNvSpPr>
            <a:spLocks noGrp="1"/>
          </p:cNvSpPr>
          <p:nvPr>
            <p:ph type="title"/>
          </p:nvPr>
        </p:nvSpPr>
        <p:spPr>
          <a:xfrm>
            <a:off x="762785" y="547079"/>
            <a:ext cx="11082374" cy="1325563"/>
          </a:xfrm>
        </p:spPr>
        <p:txBody>
          <a:bodyPr/>
          <a:lstStyle/>
          <a:p>
            <a:r>
              <a:rPr lang="en-US" b="0" i="0" dirty="0">
                <a:effectLst/>
                <a:latin typeface="Arial" panose="020B0604020202020204" pitchFamily="34" charset="0"/>
              </a:rPr>
              <a:t>Exercise 2: Data analysis - plotting</a:t>
            </a:r>
            <a:endParaRPr lang="en-US" dirty="0"/>
          </a:p>
        </p:txBody>
      </p:sp>
      <p:sp>
        <p:nvSpPr>
          <p:cNvPr id="4" name="Text Placeholder 3">
            <a:extLst>
              <a:ext uri="{FF2B5EF4-FFF2-40B4-BE49-F238E27FC236}">
                <a16:creationId xmlns:a16="http://schemas.microsoft.com/office/drawing/2014/main" id="{38DC58A4-A535-2C4F-6878-8B07BE183F5D}"/>
              </a:ext>
            </a:extLst>
          </p:cNvPr>
          <p:cNvSpPr>
            <a:spLocks noGrp="1"/>
          </p:cNvSpPr>
          <p:nvPr>
            <p:ph type="body" sz="quarter" idx="11"/>
          </p:nvPr>
        </p:nvSpPr>
        <p:spPr>
          <a:xfrm>
            <a:off x="762786" y="2155829"/>
            <a:ext cx="4397794" cy="1583394"/>
          </a:xfrm>
        </p:spPr>
        <p:txBody>
          <a:bodyPr/>
          <a:lstStyle/>
          <a:p>
            <a:r>
              <a:rPr lang="en-US" dirty="0"/>
              <a:t>Dataset: GRAPE</a:t>
            </a:r>
          </a:p>
          <a:p>
            <a:r>
              <a:rPr lang="en-US" dirty="0"/>
              <a:t>Open chatgpt.com</a:t>
            </a:r>
          </a:p>
          <a:p>
            <a:r>
              <a:rPr lang="en-US" dirty="0"/>
              <a:t>Prompt: “given the provided csv file, can you plot the age distribution?”</a:t>
            </a:r>
          </a:p>
        </p:txBody>
      </p:sp>
      <p:sp>
        <p:nvSpPr>
          <p:cNvPr id="7" name="Slide Number Placeholder 6">
            <a:extLst>
              <a:ext uri="{FF2B5EF4-FFF2-40B4-BE49-F238E27FC236}">
                <a16:creationId xmlns:a16="http://schemas.microsoft.com/office/drawing/2014/main" id="{9DCD8AAE-B3D3-8468-8612-D3EE16407C3D}"/>
              </a:ext>
            </a:extLst>
          </p:cNvPr>
          <p:cNvSpPr>
            <a:spLocks noGrp="1"/>
          </p:cNvSpPr>
          <p:nvPr>
            <p:ph type="sldNum" sz="quarter" idx="14"/>
          </p:nvPr>
        </p:nvSpPr>
        <p:spPr/>
        <p:txBody>
          <a:bodyPr/>
          <a:lstStyle/>
          <a:p>
            <a:fld id="{05D06465-3E98-4EAD-BD42-57E23508A2B9}" type="slidenum">
              <a:rPr lang="en-US" smtClean="0"/>
              <a:pPr/>
              <a:t>33</a:t>
            </a:fld>
            <a:endParaRPr lang="en-US"/>
          </a:p>
        </p:txBody>
      </p:sp>
      <p:pic>
        <p:nvPicPr>
          <p:cNvPr id="8" name="Picture 7">
            <a:extLst>
              <a:ext uri="{FF2B5EF4-FFF2-40B4-BE49-F238E27FC236}">
                <a16:creationId xmlns:a16="http://schemas.microsoft.com/office/drawing/2014/main" id="{D62898B2-59A5-EF32-0B39-121BBAE9BDD9}"/>
              </a:ext>
            </a:extLst>
          </p:cNvPr>
          <p:cNvPicPr>
            <a:picLocks noChangeAspect="1"/>
          </p:cNvPicPr>
          <p:nvPr/>
        </p:nvPicPr>
        <p:blipFill>
          <a:blip r:embed="rId2"/>
          <a:stretch>
            <a:fillRect/>
          </a:stretch>
        </p:blipFill>
        <p:spPr>
          <a:xfrm>
            <a:off x="5396088" y="1583188"/>
            <a:ext cx="6555969" cy="4312070"/>
          </a:xfrm>
          <a:prstGeom prst="rect">
            <a:avLst/>
          </a:prstGeom>
        </p:spPr>
      </p:pic>
    </p:spTree>
    <p:extLst>
      <p:ext uri="{BB962C8B-B14F-4D97-AF65-F5344CB8AC3E}">
        <p14:creationId xmlns:p14="http://schemas.microsoft.com/office/powerpoint/2010/main" val="1683108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10A4E-B069-0CCB-CC99-29F66B46EB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F05E9-5045-08E0-AE5A-55900BB2A1A0}"/>
              </a:ext>
            </a:extLst>
          </p:cNvPr>
          <p:cNvSpPr>
            <a:spLocks noGrp="1"/>
          </p:cNvSpPr>
          <p:nvPr>
            <p:ph type="title"/>
          </p:nvPr>
        </p:nvSpPr>
        <p:spPr>
          <a:xfrm>
            <a:off x="762785" y="547079"/>
            <a:ext cx="11082374" cy="1325563"/>
          </a:xfrm>
        </p:spPr>
        <p:txBody>
          <a:bodyPr/>
          <a:lstStyle/>
          <a:p>
            <a:r>
              <a:rPr lang="en-US" b="0" i="0" dirty="0">
                <a:effectLst/>
                <a:latin typeface="Arial" panose="020B0604020202020204" pitchFamily="34" charset="0"/>
              </a:rPr>
              <a:t>Exercise 2: Data analysis - plotting</a:t>
            </a:r>
            <a:endParaRPr lang="en-US" dirty="0"/>
          </a:p>
        </p:txBody>
      </p:sp>
      <p:sp>
        <p:nvSpPr>
          <p:cNvPr id="4" name="Text Placeholder 3">
            <a:extLst>
              <a:ext uri="{FF2B5EF4-FFF2-40B4-BE49-F238E27FC236}">
                <a16:creationId xmlns:a16="http://schemas.microsoft.com/office/drawing/2014/main" id="{64462997-D9E1-5B8C-00B5-FAEEB7E9F298}"/>
              </a:ext>
            </a:extLst>
          </p:cNvPr>
          <p:cNvSpPr>
            <a:spLocks noGrp="1"/>
          </p:cNvSpPr>
          <p:nvPr>
            <p:ph type="body" sz="quarter" idx="11"/>
          </p:nvPr>
        </p:nvSpPr>
        <p:spPr>
          <a:xfrm>
            <a:off x="762786" y="2155829"/>
            <a:ext cx="4397794" cy="1583394"/>
          </a:xfrm>
        </p:spPr>
        <p:txBody>
          <a:bodyPr/>
          <a:lstStyle/>
          <a:p>
            <a:r>
              <a:rPr lang="en-US" dirty="0"/>
              <a:t>Further separate by gender</a:t>
            </a:r>
          </a:p>
        </p:txBody>
      </p:sp>
      <p:sp>
        <p:nvSpPr>
          <p:cNvPr id="7" name="Slide Number Placeholder 6">
            <a:extLst>
              <a:ext uri="{FF2B5EF4-FFF2-40B4-BE49-F238E27FC236}">
                <a16:creationId xmlns:a16="http://schemas.microsoft.com/office/drawing/2014/main" id="{50A9FF2C-A5CD-C5F7-BC8A-146AE4A42CCA}"/>
              </a:ext>
            </a:extLst>
          </p:cNvPr>
          <p:cNvSpPr>
            <a:spLocks noGrp="1"/>
          </p:cNvSpPr>
          <p:nvPr>
            <p:ph type="sldNum" sz="quarter" idx="14"/>
          </p:nvPr>
        </p:nvSpPr>
        <p:spPr/>
        <p:txBody>
          <a:bodyPr/>
          <a:lstStyle/>
          <a:p>
            <a:fld id="{05D06465-3E98-4EAD-BD42-57E23508A2B9}" type="slidenum">
              <a:rPr lang="en-US" smtClean="0"/>
              <a:pPr/>
              <a:t>34</a:t>
            </a:fld>
            <a:endParaRPr lang="en-US"/>
          </a:p>
        </p:txBody>
      </p:sp>
      <p:pic>
        <p:nvPicPr>
          <p:cNvPr id="9" name="Picture 8">
            <a:extLst>
              <a:ext uri="{FF2B5EF4-FFF2-40B4-BE49-F238E27FC236}">
                <a16:creationId xmlns:a16="http://schemas.microsoft.com/office/drawing/2014/main" id="{E2635B30-52E5-BA90-3B7E-96B250B67D3C}"/>
              </a:ext>
            </a:extLst>
          </p:cNvPr>
          <p:cNvPicPr>
            <a:picLocks noChangeAspect="1"/>
          </p:cNvPicPr>
          <p:nvPr/>
        </p:nvPicPr>
        <p:blipFill>
          <a:blip r:embed="rId2"/>
          <a:stretch>
            <a:fillRect/>
          </a:stretch>
        </p:blipFill>
        <p:spPr>
          <a:xfrm>
            <a:off x="5053026" y="1434450"/>
            <a:ext cx="6953871" cy="4609546"/>
          </a:xfrm>
          <a:prstGeom prst="rect">
            <a:avLst/>
          </a:prstGeom>
        </p:spPr>
      </p:pic>
    </p:spTree>
    <p:extLst>
      <p:ext uri="{BB962C8B-B14F-4D97-AF65-F5344CB8AC3E}">
        <p14:creationId xmlns:p14="http://schemas.microsoft.com/office/powerpoint/2010/main" val="3398279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9DCE1-9583-4FE6-6EB1-DD659DE51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45155-A0CC-48FA-8A5E-0B42B0F2E0B7}"/>
              </a:ext>
            </a:extLst>
          </p:cNvPr>
          <p:cNvSpPr>
            <a:spLocks noGrp="1"/>
          </p:cNvSpPr>
          <p:nvPr>
            <p:ph type="title"/>
          </p:nvPr>
        </p:nvSpPr>
        <p:spPr>
          <a:xfrm>
            <a:off x="762785" y="547079"/>
            <a:ext cx="11082374" cy="1325563"/>
          </a:xfrm>
        </p:spPr>
        <p:txBody>
          <a:bodyPr/>
          <a:lstStyle/>
          <a:p>
            <a:r>
              <a:rPr lang="en-US" b="0" i="0" dirty="0">
                <a:effectLst/>
                <a:latin typeface="Arial" panose="020B0604020202020204" pitchFamily="34" charset="0"/>
              </a:rPr>
              <a:t>Exercise 2: Data analysis - plotting</a:t>
            </a:r>
            <a:endParaRPr lang="en-US" dirty="0"/>
          </a:p>
        </p:txBody>
      </p:sp>
      <p:sp>
        <p:nvSpPr>
          <p:cNvPr id="4" name="Text Placeholder 3">
            <a:extLst>
              <a:ext uri="{FF2B5EF4-FFF2-40B4-BE49-F238E27FC236}">
                <a16:creationId xmlns:a16="http://schemas.microsoft.com/office/drawing/2014/main" id="{F5692686-0810-5A9F-835A-A35A841392A5}"/>
              </a:ext>
            </a:extLst>
          </p:cNvPr>
          <p:cNvSpPr>
            <a:spLocks noGrp="1"/>
          </p:cNvSpPr>
          <p:nvPr>
            <p:ph type="body" sz="quarter" idx="11"/>
          </p:nvPr>
        </p:nvSpPr>
        <p:spPr>
          <a:xfrm>
            <a:off x="762786" y="2155829"/>
            <a:ext cx="4397794" cy="1583394"/>
          </a:xfrm>
        </p:spPr>
        <p:txBody>
          <a:bodyPr/>
          <a:lstStyle/>
          <a:p>
            <a:r>
              <a:rPr lang="en-US" dirty="0"/>
              <a:t>Modify plot appearance</a:t>
            </a:r>
          </a:p>
        </p:txBody>
      </p:sp>
      <p:sp>
        <p:nvSpPr>
          <p:cNvPr id="7" name="Slide Number Placeholder 6">
            <a:extLst>
              <a:ext uri="{FF2B5EF4-FFF2-40B4-BE49-F238E27FC236}">
                <a16:creationId xmlns:a16="http://schemas.microsoft.com/office/drawing/2014/main" id="{D90A7D9F-C2E3-5A88-A676-935C2CB08B0A}"/>
              </a:ext>
            </a:extLst>
          </p:cNvPr>
          <p:cNvSpPr>
            <a:spLocks noGrp="1"/>
          </p:cNvSpPr>
          <p:nvPr>
            <p:ph type="sldNum" sz="quarter" idx="14"/>
          </p:nvPr>
        </p:nvSpPr>
        <p:spPr/>
        <p:txBody>
          <a:bodyPr/>
          <a:lstStyle/>
          <a:p>
            <a:fld id="{05D06465-3E98-4EAD-BD42-57E23508A2B9}" type="slidenum">
              <a:rPr lang="en-US" smtClean="0"/>
              <a:pPr/>
              <a:t>35</a:t>
            </a:fld>
            <a:endParaRPr lang="en-US"/>
          </a:p>
        </p:txBody>
      </p:sp>
      <p:pic>
        <p:nvPicPr>
          <p:cNvPr id="8" name="Picture 7">
            <a:extLst>
              <a:ext uri="{FF2B5EF4-FFF2-40B4-BE49-F238E27FC236}">
                <a16:creationId xmlns:a16="http://schemas.microsoft.com/office/drawing/2014/main" id="{46B38819-4E7C-CAA9-B412-F7D26EE25E4D}"/>
              </a:ext>
            </a:extLst>
          </p:cNvPr>
          <p:cNvPicPr>
            <a:picLocks noChangeAspect="1"/>
          </p:cNvPicPr>
          <p:nvPr/>
        </p:nvPicPr>
        <p:blipFill>
          <a:blip r:embed="rId2"/>
          <a:stretch>
            <a:fillRect/>
          </a:stretch>
        </p:blipFill>
        <p:spPr>
          <a:xfrm>
            <a:off x="5438419" y="1510960"/>
            <a:ext cx="5990795" cy="4755579"/>
          </a:xfrm>
          <a:prstGeom prst="rect">
            <a:avLst/>
          </a:prstGeom>
        </p:spPr>
      </p:pic>
    </p:spTree>
    <p:extLst>
      <p:ext uri="{BB962C8B-B14F-4D97-AF65-F5344CB8AC3E}">
        <p14:creationId xmlns:p14="http://schemas.microsoft.com/office/powerpoint/2010/main" val="542673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9B2BE-D61A-EA67-0DBA-761DE2E54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6A647-BB28-1927-C9D4-A42DDEF4DFFA}"/>
              </a:ext>
            </a:extLst>
          </p:cNvPr>
          <p:cNvSpPr>
            <a:spLocks noGrp="1"/>
          </p:cNvSpPr>
          <p:nvPr>
            <p:ph type="title"/>
          </p:nvPr>
        </p:nvSpPr>
        <p:spPr>
          <a:xfrm>
            <a:off x="762785" y="547079"/>
            <a:ext cx="11082374" cy="840287"/>
          </a:xfrm>
        </p:spPr>
        <p:txBody>
          <a:bodyPr/>
          <a:lstStyle/>
          <a:p>
            <a:r>
              <a:rPr lang="en-US" b="0" i="0" dirty="0">
                <a:effectLst/>
                <a:latin typeface="Arial" panose="020B0604020202020204" pitchFamily="34" charset="0"/>
              </a:rPr>
              <a:t>Exercise 2: Data analysis – statistical tests</a:t>
            </a:r>
            <a:endParaRPr lang="en-US" dirty="0"/>
          </a:p>
        </p:txBody>
      </p:sp>
      <p:sp>
        <p:nvSpPr>
          <p:cNvPr id="4" name="Text Placeholder 3">
            <a:extLst>
              <a:ext uri="{FF2B5EF4-FFF2-40B4-BE49-F238E27FC236}">
                <a16:creationId xmlns:a16="http://schemas.microsoft.com/office/drawing/2014/main" id="{1E9A9D31-B96F-20D3-DC55-4C14CA713CAC}"/>
              </a:ext>
            </a:extLst>
          </p:cNvPr>
          <p:cNvSpPr>
            <a:spLocks noGrp="1"/>
          </p:cNvSpPr>
          <p:nvPr>
            <p:ph type="body" sz="quarter" idx="11"/>
          </p:nvPr>
        </p:nvSpPr>
        <p:spPr>
          <a:xfrm>
            <a:off x="762785" y="2050726"/>
            <a:ext cx="4397794" cy="1583394"/>
          </a:xfrm>
        </p:spPr>
        <p:txBody>
          <a:bodyPr/>
          <a:lstStyle/>
          <a:p>
            <a:r>
              <a:rPr lang="en-US" dirty="0"/>
              <a:t>Run t-test on IOP between male and female patients</a:t>
            </a:r>
          </a:p>
        </p:txBody>
      </p:sp>
      <p:sp>
        <p:nvSpPr>
          <p:cNvPr id="7" name="Slide Number Placeholder 6">
            <a:extLst>
              <a:ext uri="{FF2B5EF4-FFF2-40B4-BE49-F238E27FC236}">
                <a16:creationId xmlns:a16="http://schemas.microsoft.com/office/drawing/2014/main" id="{F1C0B78E-A77B-0AB0-F8AC-B8936A9CC5D6}"/>
              </a:ext>
            </a:extLst>
          </p:cNvPr>
          <p:cNvSpPr>
            <a:spLocks noGrp="1"/>
          </p:cNvSpPr>
          <p:nvPr>
            <p:ph type="sldNum" sz="quarter" idx="14"/>
          </p:nvPr>
        </p:nvSpPr>
        <p:spPr/>
        <p:txBody>
          <a:bodyPr/>
          <a:lstStyle/>
          <a:p>
            <a:fld id="{05D06465-3E98-4EAD-BD42-57E23508A2B9}" type="slidenum">
              <a:rPr lang="en-US" smtClean="0"/>
              <a:pPr/>
              <a:t>36</a:t>
            </a:fld>
            <a:endParaRPr lang="en-US"/>
          </a:p>
        </p:txBody>
      </p:sp>
      <p:pic>
        <p:nvPicPr>
          <p:cNvPr id="5" name="Picture 4">
            <a:extLst>
              <a:ext uri="{FF2B5EF4-FFF2-40B4-BE49-F238E27FC236}">
                <a16:creationId xmlns:a16="http://schemas.microsoft.com/office/drawing/2014/main" id="{D514B77D-888E-0337-5D5F-F9C677A9D561}"/>
              </a:ext>
            </a:extLst>
          </p:cNvPr>
          <p:cNvPicPr>
            <a:picLocks noChangeAspect="1"/>
          </p:cNvPicPr>
          <p:nvPr/>
        </p:nvPicPr>
        <p:blipFill>
          <a:blip r:embed="rId2"/>
          <a:stretch>
            <a:fillRect/>
          </a:stretch>
        </p:blipFill>
        <p:spPr>
          <a:xfrm>
            <a:off x="3204229" y="2470822"/>
            <a:ext cx="8340599" cy="3288530"/>
          </a:xfrm>
          <a:prstGeom prst="rect">
            <a:avLst/>
          </a:prstGeom>
        </p:spPr>
      </p:pic>
    </p:spTree>
    <p:extLst>
      <p:ext uri="{BB962C8B-B14F-4D97-AF65-F5344CB8AC3E}">
        <p14:creationId xmlns:p14="http://schemas.microsoft.com/office/powerpoint/2010/main" val="510485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5FAA6-DD6F-0296-AB3B-264A126D2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B95F2-EFCD-6BD3-ACFE-BB4BD6A5D01B}"/>
              </a:ext>
            </a:extLst>
          </p:cNvPr>
          <p:cNvSpPr>
            <a:spLocks noGrp="1"/>
          </p:cNvSpPr>
          <p:nvPr>
            <p:ph type="title"/>
          </p:nvPr>
        </p:nvSpPr>
        <p:spPr>
          <a:xfrm>
            <a:off x="762785" y="547079"/>
            <a:ext cx="11082374" cy="840287"/>
          </a:xfrm>
        </p:spPr>
        <p:txBody>
          <a:bodyPr/>
          <a:lstStyle/>
          <a:p>
            <a:r>
              <a:rPr lang="en-US" b="0" i="0" dirty="0">
                <a:effectLst/>
                <a:latin typeface="Arial" panose="020B0604020202020204" pitchFamily="34" charset="0"/>
              </a:rPr>
              <a:t>Exercise 2: Data analysis – regression</a:t>
            </a:r>
            <a:endParaRPr lang="en-US" dirty="0"/>
          </a:p>
        </p:txBody>
      </p:sp>
      <p:sp>
        <p:nvSpPr>
          <p:cNvPr id="4" name="Text Placeholder 3">
            <a:extLst>
              <a:ext uri="{FF2B5EF4-FFF2-40B4-BE49-F238E27FC236}">
                <a16:creationId xmlns:a16="http://schemas.microsoft.com/office/drawing/2014/main" id="{3093164E-FA17-C893-DC83-D3BEE4E6EA06}"/>
              </a:ext>
            </a:extLst>
          </p:cNvPr>
          <p:cNvSpPr>
            <a:spLocks noGrp="1"/>
          </p:cNvSpPr>
          <p:nvPr>
            <p:ph type="body" sz="quarter" idx="11"/>
          </p:nvPr>
        </p:nvSpPr>
        <p:spPr>
          <a:xfrm>
            <a:off x="479006" y="2103278"/>
            <a:ext cx="3304718" cy="3446184"/>
          </a:xfrm>
        </p:spPr>
        <p:txBody>
          <a:bodyPr/>
          <a:lstStyle/>
          <a:p>
            <a:r>
              <a:rPr lang="en-US" dirty="0"/>
              <a:t>Train a linear regression model to predict IOP from demographic variables:</a:t>
            </a:r>
          </a:p>
          <a:p>
            <a:pPr marL="742950" lvl="1" indent="-285750">
              <a:buFont typeface="Arial" panose="020B0604020202020204" pitchFamily="34" charset="0"/>
              <a:buChar char="•"/>
            </a:pPr>
            <a:r>
              <a:rPr lang="en-US" dirty="0"/>
              <a:t>Gender</a:t>
            </a:r>
          </a:p>
          <a:p>
            <a:pPr marL="742950" lvl="1" indent="-285750">
              <a:buFont typeface="Arial" panose="020B0604020202020204" pitchFamily="34" charset="0"/>
              <a:buChar char="•"/>
            </a:pPr>
            <a:r>
              <a:rPr lang="en-US" dirty="0"/>
              <a:t>Age</a:t>
            </a:r>
          </a:p>
          <a:p>
            <a:pPr marL="346075" indent="-287338"/>
            <a:r>
              <a:rPr lang="en-US" dirty="0"/>
              <a:t>Run 5-fold cross validation</a:t>
            </a:r>
          </a:p>
          <a:p>
            <a:pPr marL="346075" indent="-287338"/>
            <a:r>
              <a:rPr lang="en-US" dirty="0"/>
              <a:t>Evaluate using</a:t>
            </a:r>
          </a:p>
          <a:p>
            <a:pPr marL="798513" lvl="1" indent="-287338">
              <a:buFont typeface="Arial" panose="020B0604020202020204" pitchFamily="34" charset="0"/>
              <a:buChar char="•"/>
            </a:pPr>
            <a:r>
              <a:rPr lang="en-US" dirty="0"/>
              <a:t>Mean Absolute Error</a:t>
            </a:r>
          </a:p>
          <a:p>
            <a:pPr marL="798513" lvl="1" indent="-287338">
              <a:buFont typeface="Arial" panose="020B0604020202020204" pitchFamily="34" charset="0"/>
              <a:buChar char="•"/>
            </a:pPr>
            <a:r>
              <a:rPr lang="en-US" dirty="0"/>
              <a:t>R2 score</a:t>
            </a:r>
          </a:p>
        </p:txBody>
      </p:sp>
      <p:sp>
        <p:nvSpPr>
          <p:cNvPr id="7" name="Slide Number Placeholder 6">
            <a:extLst>
              <a:ext uri="{FF2B5EF4-FFF2-40B4-BE49-F238E27FC236}">
                <a16:creationId xmlns:a16="http://schemas.microsoft.com/office/drawing/2014/main" id="{4409D9A8-1423-3A1C-BDFD-03B4D7E59894}"/>
              </a:ext>
            </a:extLst>
          </p:cNvPr>
          <p:cNvSpPr>
            <a:spLocks noGrp="1"/>
          </p:cNvSpPr>
          <p:nvPr>
            <p:ph type="sldNum" sz="quarter" idx="14"/>
          </p:nvPr>
        </p:nvSpPr>
        <p:spPr/>
        <p:txBody>
          <a:bodyPr/>
          <a:lstStyle/>
          <a:p>
            <a:fld id="{05D06465-3E98-4EAD-BD42-57E23508A2B9}" type="slidenum">
              <a:rPr lang="en-US" smtClean="0"/>
              <a:pPr/>
              <a:t>37</a:t>
            </a:fld>
            <a:endParaRPr lang="en-US"/>
          </a:p>
        </p:txBody>
      </p:sp>
      <p:pic>
        <p:nvPicPr>
          <p:cNvPr id="6" name="Picture 5">
            <a:extLst>
              <a:ext uri="{FF2B5EF4-FFF2-40B4-BE49-F238E27FC236}">
                <a16:creationId xmlns:a16="http://schemas.microsoft.com/office/drawing/2014/main" id="{CDFFADDD-6BBB-0E89-AD26-CBB4A53B21F9}"/>
              </a:ext>
            </a:extLst>
          </p:cNvPr>
          <p:cNvPicPr>
            <a:picLocks noChangeAspect="1"/>
          </p:cNvPicPr>
          <p:nvPr/>
        </p:nvPicPr>
        <p:blipFill>
          <a:blip r:embed="rId2"/>
          <a:stretch>
            <a:fillRect/>
          </a:stretch>
        </p:blipFill>
        <p:spPr>
          <a:xfrm>
            <a:off x="3878316" y="1886107"/>
            <a:ext cx="8077525" cy="3495874"/>
          </a:xfrm>
          <a:prstGeom prst="rect">
            <a:avLst/>
          </a:prstGeom>
        </p:spPr>
      </p:pic>
    </p:spTree>
    <p:extLst>
      <p:ext uri="{BB962C8B-B14F-4D97-AF65-F5344CB8AC3E}">
        <p14:creationId xmlns:p14="http://schemas.microsoft.com/office/powerpoint/2010/main" val="243421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50DCA-FFAC-493E-A361-02DA647EB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45BD54-4A60-2D2D-EBBD-2C2EDDC21A7A}"/>
              </a:ext>
            </a:extLst>
          </p:cNvPr>
          <p:cNvSpPr>
            <a:spLocks noGrp="1"/>
          </p:cNvSpPr>
          <p:nvPr>
            <p:ph type="title"/>
          </p:nvPr>
        </p:nvSpPr>
        <p:spPr>
          <a:xfrm>
            <a:off x="762785" y="390595"/>
            <a:ext cx="11082374" cy="777224"/>
          </a:xfrm>
        </p:spPr>
        <p:txBody>
          <a:bodyPr/>
          <a:lstStyle/>
          <a:p>
            <a:r>
              <a:rPr lang="en-US" b="0" i="0" dirty="0">
                <a:effectLst/>
                <a:latin typeface="Arial" panose="020B0604020202020204" pitchFamily="34" charset="0"/>
              </a:rPr>
              <a:t>Exercise 3: Using </a:t>
            </a:r>
            <a:r>
              <a:rPr lang="en-US" b="0" i="0" dirty="0" err="1">
                <a:effectLst/>
                <a:latin typeface="Arial" panose="020B0604020202020204" pitchFamily="34" charset="0"/>
              </a:rPr>
              <a:t>NotebookLM</a:t>
            </a:r>
            <a:endParaRPr lang="en-US" dirty="0"/>
          </a:p>
        </p:txBody>
      </p:sp>
      <p:sp>
        <p:nvSpPr>
          <p:cNvPr id="4" name="Text Placeholder 3">
            <a:extLst>
              <a:ext uri="{FF2B5EF4-FFF2-40B4-BE49-F238E27FC236}">
                <a16:creationId xmlns:a16="http://schemas.microsoft.com/office/drawing/2014/main" id="{28E9A57C-9267-B456-275C-39219E42A995}"/>
              </a:ext>
            </a:extLst>
          </p:cNvPr>
          <p:cNvSpPr>
            <a:spLocks noGrp="1"/>
          </p:cNvSpPr>
          <p:nvPr>
            <p:ph type="body" sz="quarter" idx="11"/>
          </p:nvPr>
        </p:nvSpPr>
        <p:spPr>
          <a:xfrm>
            <a:off x="647172" y="1420105"/>
            <a:ext cx="5574952" cy="1501771"/>
          </a:xfrm>
        </p:spPr>
        <p:txBody>
          <a:bodyPr/>
          <a:lstStyle/>
          <a:p>
            <a:r>
              <a:rPr lang="en-US" dirty="0"/>
              <a:t>Data: list of 5 papers related to the role of the fellow eye in Geographic Atrophy patients</a:t>
            </a:r>
          </a:p>
          <a:p>
            <a:r>
              <a:rPr lang="en-US" dirty="0"/>
              <a:t>Overall task: help the researcher understand what is currently known on the topic and formulate new research questions</a:t>
            </a:r>
          </a:p>
        </p:txBody>
      </p:sp>
      <p:sp>
        <p:nvSpPr>
          <p:cNvPr id="7" name="Slide Number Placeholder 6">
            <a:extLst>
              <a:ext uri="{FF2B5EF4-FFF2-40B4-BE49-F238E27FC236}">
                <a16:creationId xmlns:a16="http://schemas.microsoft.com/office/drawing/2014/main" id="{F7267EF4-00B1-86A8-3C65-0889996115A0}"/>
              </a:ext>
            </a:extLst>
          </p:cNvPr>
          <p:cNvSpPr>
            <a:spLocks noGrp="1"/>
          </p:cNvSpPr>
          <p:nvPr>
            <p:ph type="sldNum" sz="quarter" idx="14"/>
          </p:nvPr>
        </p:nvSpPr>
        <p:spPr/>
        <p:txBody>
          <a:bodyPr/>
          <a:lstStyle/>
          <a:p>
            <a:fld id="{05D06465-3E98-4EAD-BD42-57E23508A2B9}" type="slidenum">
              <a:rPr lang="en-US" smtClean="0"/>
              <a:pPr/>
              <a:t>38</a:t>
            </a:fld>
            <a:endParaRPr lang="en-US"/>
          </a:p>
        </p:txBody>
      </p:sp>
      <p:pic>
        <p:nvPicPr>
          <p:cNvPr id="6" name="Picture 5">
            <a:extLst>
              <a:ext uri="{FF2B5EF4-FFF2-40B4-BE49-F238E27FC236}">
                <a16:creationId xmlns:a16="http://schemas.microsoft.com/office/drawing/2014/main" id="{934D785D-1174-C16B-7DB2-4E83695CA3DA}"/>
              </a:ext>
            </a:extLst>
          </p:cNvPr>
          <p:cNvPicPr>
            <a:picLocks noChangeAspect="1"/>
          </p:cNvPicPr>
          <p:nvPr/>
        </p:nvPicPr>
        <p:blipFill>
          <a:blip r:embed="rId2"/>
          <a:stretch>
            <a:fillRect/>
          </a:stretch>
        </p:blipFill>
        <p:spPr>
          <a:xfrm>
            <a:off x="6303972" y="1129108"/>
            <a:ext cx="5639587" cy="5106113"/>
          </a:xfrm>
          <a:prstGeom prst="rect">
            <a:avLst/>
          </a:prstGeom>
        </p:spPr>
      </p:pic>
      <p:sp>
        <p:nvSpPr>
          <p:cNvPr id="8" name="Text Placeholder 3">
            <a:extLst>
              <a:ext uri="{FF2B5EF4-FFF2-40B4-BE49-F238E27FC236}">
                <a16:creationId xmlns:a16="http://schemas.microsoft.com/office/drawing/2014/main" id="{36DC51A6-C391-912F-8BF2-80C55D882F49}"/>
              </a:ext>
            </a:extLst>
          </p:cNvPr>
          <p:cNvSpPr txBox="1">
            <a:spLocks/>
          </p:cNvSpPr>
          <p:nvPr/>
        </p:nvSpPr>
        <p:spPr>
          <a:xfrm>
            <a:off x="647172" y="3221459"/>
            <a:ext cx="5574952" cy="1501771"/>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“can you provide a paragraph summarizing the uploaded papers?”</a:t>
            </a:r>
          </a:p>
        </p:txBody>
      </p:sp>
      <p:pic>
        <p:nvPicPr>
          <p:cNvPr id="11" name="Picture 10">
            <a:extLst>
              <a:ext uri="{FF2B5EF4-FFF2-40B4-BE49-F238E27FC236}">
                <a16:creationId xmlns:a16="http://schemas.microsoft.com/office/drawing/2014/main" id="{64FF85C2-CA3F-E33A-A3C9-C7E9EB22E4AD}"/>
              </a:ext>
            </a:extLst>
          </p:cNvPr>
          <p:cNvPicPr>
            <a:picLocks noChangeAspect="1"/>
          </p:cNvPicPr>
          <p:nvPr/>
        </p:nvPicPr>
        <p:blipFill>
          <a:blip r:embed="rId3"/>
          <a:stretch>
            <a:fillRect/>
          </a:stretch>
        </p:blipFill>
        <p:spPr>
          <a:xfrm>
            <a:off x="7204209" y="2229025"/>
            <a:ext cx="3839111" cy="3486637"/>
          </a:xfrm>
          <a:prstGeom prst="rect">
            <a:avLst/>
          </a:prstGeom>
        </p:spPr>
      </p:pic>
      <p:cxnSp>
        <p:nvCxnSpPr>
          <p:cNvPr id="16" name="Straight Arrow Connector 15">
            <a:extLst>
              <a:ext uri="{FF2B5EF4-FFF2-40B4-BE49-F238E27FC236}">
                <a16:creationId xmlns:a16="http://schemas.microsoft.com/office/drawing/2014/main" id="{B16E45EC-63FF-449D-86CF-9062365B916C}"/>
              </a:ext>
            </a:extLst>
          </p:cNvPr>
          <p:cNvCxnSpPr>
            <a:cxnSpLocks/>
            <a:endCxn id="11" idx="0"/>
          </p:cNvCxnSpPr>
          <p:nvPr/>
        </p:nvCxnSpPr>
        <p:spPr>
          <a:xfrm>
            <a:off x="7294179" y="1807779"/>
            <a:ext cx="1829586" cy="42124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29791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5C106-255F-08C6-9B33-CB9BDBB246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2DE67D-7192-290A-A04E-2DD096A294DC}"/>
              </a:ext>
            </a:extLst>
          </p:cNvPr>
          <p:cNvSpPr>
            <a:spLocks noGrp="1"/>
          </p:cNvSpPr>
          <p:nvPr>
            <p:ph type="title"/>
          </p:nvPr>
        </p:nvSpPr>
        <p:spPr>
          <a:xfrm>
            <a:off x="762785" y="390595"/>
            <a:ext cx="11082374" cy="777224"/>
          </a:xfrm>
        </p:spPr>
        <p:txBody>
          <a:bodyPr/>
          <a:lstStyle/>
          <a:p>
            <a:r>
              <a:rPr lang="en-US" b="0" i="0" dirty="0">
                <a:effectLst/>
                <a:latin typeface="Arial" panose="020B0604020202020204" pitchFamily="34" charset="0"/>
              </a:rPr>
              <a:t>Exercise 3: Using </a:t>
            </a:r>
            <a:r>
              <a:rPr lang="en-US" b="0" i="0" dirty="0" err="1">
                <a:effectLst/>
                <a:latin typeface="Arial" panose="020B0604020202020204" pitchFamily="34" charset="0"/>
              </a:rPr>
              <a:t>NotebookLM</a:t>
            </a:r>
            <a:endParaRPr lang="en-US" dirty="0"/>
          </a:p>
        </p:txBody>
      </p:sp>
      <p:sp>
        <p:nvSpPr>
          <p:cNvPr id="7" name="Slide Number Placeholder 6">
            <a:extLst>
              <a:ext uri="{FF2B5EF4-FFF2-40B4-BE49-F238E27FC236}">
                <a16:creationId xmlns:a16="http://schemas.microsoft.com/office/drawing/2014/main" id="{5667CCD8-33D0-340B-F909-AE3A29CED82A}"/>
              </a:ext>
            </a:extLst>
          </p:cNvPr>
          <p:cNvSpPr>
            <a:spLocks noGrp="1"/>
          </p:cNvSpPr>
          <p:nvPr>
            <p:ph type="sldNum" sz="quarter" idx="14"/>
          </p:nvPr>
        </p:nvSpPr>
        <p:spPr/>
        <p:txBody>
          <a:bodyPr/>
          <a:lstStyle/>
          <a:p>
            <a:fld id="{05D06465-3E98-4EAD-BD42-57E23508A2B9}" type="slidenum">
              <a:rPr lang="en-US" smtClean="0"/>
              <a:pPr/>
              <a:t>39</a:t>
            </a:fld>
            <a:endParaRPr lang="en-US"/>
          </a:p>
        </p:txBody>
      </p:sp>
      <p:sp>
        <p:nvSpPr>
          <p:cNvPr id="8" name="Text Placeholder 3">
            <a:extLst>
              <a:ext uri="{FF2B5EF4-FFF2-40B4-BE49-F238E27FC236}">
                <a16:creationId xmlns:a16="http://schemas.microsoft.com/office/drawing/2014/main" id="{8A5EC57C-E363-AA25-52D5-CDE2A390FF2C}"/>
              </a:ext>
            </a:extLst>
          </p:cNvPr>
          <p:cNvSpPr txBox="1">
            <a:spLocks/>
          </p:cNvSpPr>
          <p:nvPr/>
        </p:nvSpPr>
        <p:spPr>
          <a:xfrm>
            <a:off x="762785" y="1024731"/>
            <a:ext cx="10552718" cy="700234"/>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“can you go into more details on the role of the fellow eye status as a potential biomarker for the progression rate of GA?“</a:t>
            </a:r>
          </a:p>
        </p:txBody>
      </p:sp>
      <p:pic>
        <p:nvPicPr>
          <p:cNvPr id="15" name="Picture 14">
            <a:extLst>
              <a:ext uri="{FF2B5EF4-FFF2-40B4-BE49-F238E27FC236}">
                <a16:creationId xmlns:a16="http://schemas.microsoft.com/office/drawing/2014/main" id="{1CE634D6-6E3E-CB2D-07F6-683E8A4C7287}"/>
              </a:ext>
            </a:extLst>
          </p:cNvPr>
          <p:cNvPicPr>
            <a:picLocks noChangeAspect="1"/>
          </p:cNvPicPr>
          <p:nvPr/>
        </p:nvPicPr>
        <p:blipFill>
          <a:blip r:embed="rId2"/>
          <a:stretch>
            <a:fillRect/>
          </a:stretch>
        </p:blipFill>
        <p:spPr>
          <a:xfrm>
            <a:off x="2279068" y="1693474"/>
            <a:ext cx="7520151" cy="4573065"/>
          </a:xfrm>
          <a:prstGeom prst="rect">
            <a:avLst/>
          </a:prstGeom>
        </p:spPr>
      </p:pic>
    </p:spTree>
    <p:extLst>
      <p:ext uri="{BB962C8B-B14F-4D97-AF65-F5344CB8AC3E}">
        <p14:creationId xmlns:p14="http://schemas.microsoft.com/office/powerpoint/2010/main" val="175618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EEB8-3DCB-4421-4BE0-DEA98C3BF69E}"/>
              </a:ext>
            </a:extLst>
          </p:cNvPr>
          <p:cNvSpPr>
            <a:spLocks noGrp="1"/>
          </p:cNvSpPr>
          <p:nvPr>
            <p:ph type="title"/>
          </p:nvPr>
        </p:nvSpPr>
        <p:spPr>
          <a:xfrm>
            <a:off x="762784" y="620440"/>
            <a:ext cx="11083385" cy="1325563"/>
          </a:xfrm>
        </p:spPr>
        <p:txBody>
          <a:bodyPr/>
          <a:lstStyle/>
          <a:p>
            <a:r>
              <a:rPr lang="en-US" dirty="0"/>
              <a:t>What do you use AI for today?</a:t>
            </a:r>
          </a:p>
        </p:txBody>
      </p:sp>
      <p:sp>
        <p:nvSpPr>
          <p:cNvPr id="7" name="Slide Number Placeholder 6">
            <a:extLst>
              <a:ext uri="{FF2B5EF4-FFF2-40B4-BE49-F238E27FC236}">
                <a16:creationId xmlns:a16="http://schemas.microsoft.com/office/drawing/2014/main" id="{B57B6106-96D1-2A89-DAE0-B92CFD292474}"/>
              </a:ext>
            </a:extLst>
          </p:cNvPr>
          <p:cNvSpPr>
            <a:spLocks noGrp="1"/>
          </p:cNvSpPr>
          <p:nvPr>
            <p:ph type="sldNum" sz="quarter" idx="14"/>
          </p:nvPr>
        </p:nvSpPr>
        <p:spPr/>
        <p:txBody>
          <a:bodyPr/>
          <a:lstStyle/>
          <a:p>
            <a:fld id="{05D06465-3E98-4EAD-BD42-57E23508A2B9}" type="slidenum">
              <a:rPr lang="en-US" smtClean="0"/>
              <a:pPr/>
              <a:t>4</a:t>
            </a:fld>
            <a:endParaRPr lang="en-US"/>
          </a:p>
        </p:txBody>
      </p:sp>
      <p:pic>
        <p:nvPicPr>
          <p:cNvPr id="11" name="Picture 10">
            <a:extLst>
              <a:ext uri="{FF2B5EF4-FFF2-40B4-BE49-F238E27FC236}">
                <a16:creationId xmlns:a16="http://schemas.microsoft.com/office/drawing/2014/main" id="{2E617929-1AFB-F0D5-5FB5-7AE3A2CFF30E}"/>
              </a:ext>
            </a:extLst>
          </p:cNvPr>
          <p:cNvPicPr>
            <a:picLocks noChangeAspect="1"/>
          </p:cNvPicPr>
          <p:nvPr/>
        </p:nvPicPr>
        <p:blipFill>
          <a:blip r:embed="rId2"/>
          <a:stretch>
            <a:fillRect/>
          </a:stretch>
        </p:blipFill>
        <p:spPr>
          <a:xfrm>
            <a:off x="3766266" y="1283221"/>
            <a:ext cx="4659467" cy="4659467"/>
          </a:xfrm>
          <a:prstGeom prst="rect">
            <a:avLst/>
          </a:prstGeom>
        </p:spPr>
      </p:pic>
    </p:spTree>
    <p:extLst>
      <p:ext uri="{BB962C8B-B14F-4D97-AF65-F5344CB8AC3E}">
        <p14:creationId xmlns:p14="http://schemas.microsoft.com/office/powerpoint/2010/main" val="2020959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37790-0003-9D9A-9AB1-8E5B71B65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92BC1C-D887-134D-B81C-81AE7C2301B6}"/>
              </a:ext>
            </a:extLst>
          </p:cNvPr>
          <p:cNvSpPr>
            <a:spLocks noGrp="1"/>
          </p:cNvSpPr>
          <p:nvPr>
            <p:ph type="title"/>
          </p:nvPr>
        </p:nvSpPr>
        <p:spPr>
          <a:xfrm>
            <a:off x="762785" y="390595"/>
            <a:ext cx="11082374" cy="777224"/>
          </a:xfrm>
        </p:spPr>
        <p:txBody>
          <a:bodyPr/>
          <a:lstStyle/>
          <a:p>
            <a:r>
              <a:rPr lang="en-US" b="0" i="0" dirty="0">
                <a:effectLst/>
                <a:latin typeface="Arial" panose="020B0604020202020204" pitchFamily="34" charset="0"/>
              </a:rPr>
              <a:t>Exercise 3: Using </a:t>
            </a:r>
            <a:r>
              <a:rPr lang="en-US" b="0" i="0" dirty="0" err="1">
                <a:effectLst/>
                <a:latin typeface="Arial" panose="020B0604020202020204" pitchFamily="34" charset="0"/>
              </a:rPr>
              <a:t>NotebookLM</a:t>
            </a:r>
            <a:endParaRPr lang="en-US" dirty="0"/>
          </a:p>
        </p:txBody>
      </p:sp>
      <p:sp>
        <p:nvSpPr>
          <p:cNvPr id="7" name="Slide Number Placeholder 6">
            <a:extLst>
              <a:ext uri="{FF2B5EF4-FFF2-40B4-BE49-F238E27FC236}">
                <a16:creationId xmlns:a16="http://schemas.microsoft.com/office/drawing/2014/main" id="{19D792A0-E2B5-9EF7-A350-35D34C33E212}"/>
              </a:ext>
            </a:extLst>
          </p:cNvPr>
          <p:cNvSpPr>
            <a:spLocks noGrp="1"/>
          </p:cNvSpPr>
          <p:nvPr>
            <p:ph type="sldNum" sz="quarter" idx="14"/>
          </p:nvPr>
        </p:nvSpPr>
        <p:spPr/>
        <p:txBody>
          <a:bodyPr/>
          <a:lstStyle/>
          <a:p>
            <a:fld id="{05D06465-3E98-4EAD-BD42-57E23508A2B9}" type="slidenum">
              <a:rPr lang="en-US" smtClean="0"/>
              <a:pPr/>
              <a:t>40</a:t>
            </a:fld>
            <a:endParaRPr lang="en-US"/>
          </a:p>
        </p:txBody>
      </p:sp>
      <p:sp>
        <p:nvSpPr>
          <p:cNvPr id="8" name="Text Placeholder 3">
            <a:extLst>
              <a:ext uri="{FF2B5EF4-FFF2-40B4-BE49-F238E27FC236}">
                <a16:creationId xmlns:a16="http://schemas.microsoft.com/office/drawing/2014/main" id="{70267BEC-6B01-AE55-C354-992A35ABF259}"/>
              </a:ext>
            </a:extLst>
          </p:cNvPr>
          <p:cNvSpPr txBox="1">
            <a:spLocks/>
          </p:cNvSpPr>
          <p:nvPr/>
        </p:nvSpPr>
        <p:spPr>
          <a:xfrm>
            <a:off x="762785" y="1024731"/>
            <a:ext cx="10552718" cy="700234"/>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“can you go into more details on the role of the fellow eye status as a potential biomarker for the progression rate of GA?“</a:t>
            </a:r>
          </a:p>
        </p:txBody>
      </p:sp>
      <p:pic>
        <p:nvPicPr>
          <p:cNvPr id="18" name="Picture 17">
            <a:extLst>
              <a:ext uri="{FF2B5EF4-FFF2-40B4-BE49-F238E27FC236}">
                <a16:creationId xmlns:a16="http://schemas.microsoft.com/office/drawing/2014/main" id="{89BA67D4-8F4E-A827-CA68-3A720B439E07}"/>
              </a:ext>
            </a:extLst>
          </p:cNvPr>
          <p:cNvPicPr>
            <a:picLocks noChangeAspect="1"/>
          </p:cNvPicPr>
          <p:nvPr/>
        </p:nvPicPr>
        <p:blipFill>
          <a:blip r:embed="rId2"/>
          <a:stretch>
            <a:fillRect/>
          </a:stretch>
        </p:blipFill>
        <p:spPr>
          <a:xfrm>
            <a:off x="2270235" y="1598121"/>
            <a:ext cx="7860289" cy="4869284"/>
          </a:xfrm>
          <a:prstGeom prst="rect">
            <a:avLst/>
          </a:prstGeom>
        </p:spPr>
      </p:pic>
    </p:spTree>
    <p:extLst>
      <p:ext uri="{BB962C8B-B14F-4D97-AF65-F5344CB8AC3E}">
        <p14:creationId xmlns:p14="http://schemas.microsoft.com/office/powerpoint/2010/main" val="3908789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34425-40C9-AD8D-99B8-47EA388C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88CC5-BC85-DE5C-FD6C-174AF2BD0F37}"/>
              </a:ext>
            </a:extLst>
          </p:cNvPr>
          <p:cNvSpPr>
            <a:spLocks noGrp="1"/>
          </p:cNvSpPr>
          <p:nvPr>
            <p:ph type="title"/>
          </p:nvPr>
        </p:nvSpPr>
        <p:spPr>
          <a:xfrm>
            <a:off x="762785" y="390595"/>
            <a:ext cx="11082374" cy="777224"/>
          </a:xfrm>
        </p:spPr>
        <p:txBody>
          <a:bodyPr/>
          <a:lstStyle/>
          <a:p>
            <a:r>
              <a:rPr lang="en-US" b="0" i="0" dirty="0">
                <a:effectLst/>
                <a:latin typeface="Arial" panose="020B0604020202020204" pitchFamily="34" charset="0"/>
              </a:rPr>
              <a:t>Exercise 3</a:t>
            </a:r>
            <a:endParaRPr lang="en-US" dirty="0"/>
          </a:p>
        </p:txBody>
      </p:sp>
      <p:sp>
        <p:nvSpPr>
          <p:cNvPr id="7" name="Slide Number Placeholder 6">
            <a:extLst>
              <a:ext uri="{FF2B5EF4-FFF2-40B4-BE49-F238E27FC236}">
                <a16:creationId xmlns:a16="http://schemas.microsoft.com/office/drawing/2014/main" id="{E8913D19-00CF-546B-3494-19BC7134C96E}"/>
              </a:ext>
            </a:extLst>
          </p:cNvPr>
          <p:cNvSpPr>
            <a:spLocks noGrp="1"/>
          </p:cNvSpPr>
          <p:nvPr>
            <p:ph type="sldNum" sz="quarter" idx="14"/>
          </p:nvPr>
        </p:nvSpPr>
        <p:spPr/>
        <p:txBody>
          <a:bodyPr/>
          <a:lstStyle/>
          <a:p>
            <a:fld id="{05D06465-3E98-4EAD-BD42-57E23508A2B9}" type="slidenum">
              <a:rPr lang="en-US" smtClean="0"/>
              <a:pPr/>
              <a:t>41</a:t>
            </a:fld>
            <a:endParaRPr lang="en-US"/>
          </a:p>
        </p:txBody>
      </p:sp>
      <p:sp>
        <p:nvSpPr>
          <p:cNvPr id="8" name="Text Placeholder 3">
            <a:extLst>
              <a:ext uri="{FF2B5EF4-FFF2-40B4-BE49-F238E27FC236}">
                <a16:creationId xmlns:a16="http://schemas.microsoft.com/office/drawing/2014/main" id="{90973B4F-02D6-3415-5014-68204D02681E}"/>
              </a:ext>
            </a:extLst>
          </p:cNvPr>
          <p:cNvSpPr txBox="1">
            <a:spLocks/>
          </p:cNvSpPr>
          <p:nvPr/>
        </p:nvSpPr>
        <p:spPr>
          <a:xfrm>
            <a:off x="762785" y="1917450"/>
            <a:ext cx="2957877" cy="1444802"/>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“can you identify one common limitation of these studies that could be leveraged for future research?”</a:t>
            </a:r>
          </a:p>
        </p:txBody>
      </p:sp>
      <p:pic>
        <p:nvPicPr>
          <p:cNvPr id="4" name="Picture 3">
            <a:extLst>
              <a:ext uri="{FF2B5EF4-FFF2-40B4-BE49-F238E27FC236}">
                <a16:creationId xmlns:a16="http://schemas.microsoft.com/office/drawing/2014/main" id="{28BF9EEF-EFB4-3E28-95CB-C30FD6DF1A1A}"/>
              </a:ext>
            </a:extLst>
          </p:cNvPr>
          <p:cNvPicPr>
            <a:picLocks noChangeAspect="1"/>
          </p:cNvPicPr>
          <p:nvPr/>
        </p:nvPicPr>
        <p:blipFill>
          <a:blip r:embed="rId2"/>
          <a:stretch>
            <a:fillRect/>
          </a:stretch>
        </p:blipFill>
        <p:spPr>
          <a:xfrm>
            <a:off x="4214647" y="44669"/>
            <a:ext cx="7808673" cy="6635166"/>
          </a:xfrm>
          <a:prstGeom prst="rect">
            <a:avLst/>
          </a:prstGeom>
        </p:spPr>
      </p:pic>
      <p:cxnSp>
        <p:nvCxnSpPr>
          <p:cNvPr id="6" name="Straight Connector 5">
            <a:extLst>
              <a:ext uri="{FF2B5EF4-FFF2-40B4-BE49-F238E27FC236}">
                <a16:creationId xmlns:a16="http://schemas.microsoft.com/office/drawing/2014/main" id="{5744D6E4-C1F9-9A62-6796-37DA33B0CC96}"/>
              </a:ext>
            </a:extLst>
          </p:cNvPr>
          <p:cNvCxnSpPr/>
          <p:nvPr/>
        </p:nvCxnSpPr>
        <p:spPr>
          <a:xfrm>
            <a:off x="4246177" y="443147"/>
            <a:ext cx="788276" cy="0"/>
          </a:xfrm>
          <a:prstGeom prst="line">
            <a:avLst/>
          </a:prstGeom>
          <a:ln w="381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46846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0A072-1CA7-EC93-C92E-B8386131C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C91DC9-DF8C-913E-9B2D-723A123B5363}"/>
              </a:ext>
            </a:extLst>
          </p:cNvPr>
          <p:cNvSpPr>
            <a:spLocks noGrp="1"/>
          </p:cNvSpPr>
          <p:nvPr>
            <p:ph type="title"/>
          </p:nvPr>
        </p:nvSpPr>
        <p:spPr>
          <a:xfrm>
            <a:off x="762785" y="547079"/>
            <a:ext cx="11082374" cy="1325563"/>
          </a:xfrm>
        </p:spPr>
        <p:txBody>
          <a:bodyPr/>
          <a:lstStyle/>
          <a:p>
            <a:r>
              <a:rPr lang="en-US" b="0" i="0" dirty="0">
                <a:effectLst/>
                <a:latin typeface="Arial" panose="020B0604020202020204" pitchFamily="34" charset="0"/>
              </a:rPr>
              <a:t>Exercise 3: Using </a:t>
            </a:r>
            <a:r>
              <a:rPr lang="en-US" b="0" i="0" dirty="0" err="1">
                <a:effectLst/>
                <a:latin typeface="Arial" panose="020B0604020202020204" pitchFamily="34" charset="0"/>
              </a:rPr>
              <a:t>NotebookLM</a:t>
            </a:r>
            <a:endParaRPr lang="en-US" dirty="0"/>
          </a:p>
        </p:txBody>
      </p:sp>
      <p:sp>
        <p:nvSpPr>
          <p:cNvPr id="4" name="Text Placeholder 3">
            <a:extLst>
              <a:ext uri="{FF2B5EF4-FFF2-40B4-BE49-F238E27FC236}">
                <a16:creationId xmlns:a16="http://schemas.microsoft.com/office/drawing/2014/main" id="{98E5A720-5FAC-78B9-507D-E6E17A2A9E3B}"/>
              </a:ext>
            </a:extLst>
          </p:cNvPr>
          <p:cNvSpPr>
            <a:spLocks noGrp="1"/>
          </p:cNvSpPr>
          <p:nvPr>
            <p:ph type="body" sz="quarter" idx="11"/>
          </p:nvPr>
        </p:nvSpPr>
        <p:spPr>
          <a:xfrm>
            <a:off x="647172" y="1977153"/>
            <a:ext cx="4397794" cy="1775040"/>
          </a:xfrm>
        </p:spPr>
        <p:txBody>
          <a:bodyPr/>
          <a:lstStyle/>
          <a:p>
            <a:r>
              <a:rPr lang="en-US" dirty="0"/>
              <a:t>Extract information from a manually filled-out form</a:t>
            </a:r>
          </a:p>
          <a:p>
            <a:r>
              <a:rPr lang="en-US" dirty="0"/>
              <a:t>Go to https://notebooklm.google.com/</a:t>
            </a:r>
          </a:p>
          <a:p>
            <a:r>
              <a:rPr lang="en-US" dirty="0"/>
              <a:t>Upload file “filled_out_form.pdf” from files/ folder</a:t>
            </a:r>
          </a:p>
        </p:txBody>
      </p:sp>
      <p:sp>
        <p:nvSpPr>
          <p:cNvPr id="7" name="Slide Number Placeholder 6">
            <a:extLst>
              <a:ext uri="{FF2B5EF4-FFF2-40B4-BE49-F238E27FC236}">
                <a16:creationId xmlns:a16="http://schemas.microsoft.com/office/drawing/2014/main" id="{D5FEEF37-36CE-D196-86D1-2B6AA2F18C1E}"/>
              </a:ext>
            </a:extLst>
          </p:cNvPr>
          <p:cNvSpPr>
            <a:spLocks noGrp="1"/>
          </p:cNvSpPr>
          <p:nvPr>
            <p:ph type="sldNum" sz="quarter" idx="14"/>
          </p:nvPr>
        </p:nvSpPr>
        <p:spPr/>
        <p:txBody>
          <a:bodyPr/>
          <a:lstStyle/>
          <a:p>
            <a:fld id="{05D06465-3E98-4EAD-BD42-57E23508A2B9}" type="slidenum">
              <a:rPr lang="en-US" smtClean="0"/>
              <a:pPr/>
              <a:t>42</a:t>
            </a:fld>
            <a:endParaRPr lang="en-US"/>
          </a:p>
        </p:txBody>
      </p:sp>
      <p:pic>
        <p:nvPicPr>
          <p:cNvPr id="9" name="Picture 8">
            <a:extLst>
              <a:ext uri="{FF2B5EF4-FFF2-40B4-BE49-F238E27FC236}">
                <a16:creationId xmlns:a16="http://schemas.microsoft.com/office/drawing/2014/main" id="{40AFA4BC-B9E9-51F3-417A-9392394E0E88}"/>
              </a:ext>
            </a:extLst>
          </p:cNvPr>
          <p:cNvPicPr>
            <a:picLocks noChangeAspect="1"/>
          </p:cNvPicPr>
          <p:nvPr/>
        </p:nvPicPr>
        <p:blipFill>
          <a:blip r:embed="rId2"/>
          <a:stretch>
            <a:fillRect/>
          </a:stretch>
        </p:blipFill>
        <p:spPr>
          <a:xfrm>
            <a:off x="5600596" y="1872642"/>
            <a:ext cx="6591404" cy="3844986"/>
          </a:xfrm>
          <a:prstGeom prst="rect">
            <a:avLst/>
          </a:prstGeom>
        </p:spPr>
      </p:pic>
    </p:spTree>
    <p:extLst>
      <p:ext uri="{BB962C8B-B14F-4D97-AF65-F5344CB8AC3E}">
        <p14:creationId xmlns:p14="http://schemas.microsoft.com/office/powerpoint/2010/main" val="3141519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B89FB-4444-9225-6FCD-EC5D4E0B8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1985A-35CC-085C-22E4-1377722275F2}"/>
              </a:ext>
            </a:extLst>
          </p:cNvPr>
          <p:cNvSpPr>
            <a:spLocks noGrp="1"/>
          </p:cNvSpPr>
          <p:nvPr>
            <p:ph type="title"/>
          </p:nvPr>
        </p:nvSpPr>
        <p:spPr>
          <a:xfrm>
            <a:off x="762785" y="547079"/>
            <a:ext cx="11082374" cy="1325563"/>
          </a:xfrm>
        </p:spPr>
        <p:txBody>
          <a:bodyPr/>
          <a:lstStyle/>
          <a:p>
            <a:r>
              <a:rPr lang="en-US" b="0" i="0" dirty="0">
                <a:effectLst/>
                <a:latin typeface="Arial" panose="020B0604020202020204" pitchFamily="34" charset="0"/>
              </a:rPr>
              <a:t>Exercise 3: Using </a:t>
            </a:r>
            <a:r>
              <a:rPr lang="en-US" b="0" i="0" dirty="0" err="1">
                <a:effectLst/>
                <a:latin typeface="Arial" panose="020B0604020202020204" pitchFamily="34" charset="0"/>
              </a:rPr>
              <a:t>NotebookLM</a:t>
            </a:r>
            <a:endParaRPr lang="en-US" dirty="0"/>
          </a:p>
        </p:txBody>
      </p:sp>
      <p:sp>
        <p:nvSpPr>
          <p:cNvPr id="7" name="Slide Number Placeholder 6">
            <a:extLst>
              <a:ext uri="{FF2B5EF4-FFF2-40B4-BE49-F238E27FC236}">
                <a16:creationId xmlns:a16="http://schemas.microsoft.com/office/drawing/2014/main" id="{59FB5C39-2726-9022-844C-5368F3FF4038}"/>
              </a:ext>
            </a:extLst>
          </p:cNvPr>
          <p:cNvSpPr>
            <a:spLocks noGrp="1"/>
          </p:cNvSpPr>
          <p:nvPr>
            <p:ph type="sldNum" sz="quarter" idx="14"/>
          </p:nvPr>
        </p:nvSpPr>
        <p:spPr/>
        <p:txBody>
          <a:bodyPr/>
          <a:lstStyle/>
          <a:p>
            <a:fld id="{05D06465-3E98-4EAD-BD42-57E23508A2B9}" type="slidenum">
              <a:rPr lang="en-US" smtClean="0"/>
              <a:pPr/>
              <a:t>43</a:t>
            </a:fld>
            <a:endParaRPr lang="en-US"/>
          </a:p>
        </p:txBody>
      </p:sp>
      <p:pic>
        <p:nvPicPr>
          <p:cNvPr id="9" name="Picture 8">
            <a:extLst>
              <a:ext uri="{FF2B5EF4-FFF2-40B4-BE49-F238E27FC236}">
                <a16:creationId xmlns:a16="http://schemas.microsoft.com/office/drawing/2014/main" id="{CF721D90-A98A-197A-02F5-55501F6B9A07}"/>
              </a:ext>
            </a:extLst>
          </p:cNvPr>
          <p:cNvPicPr>
            <a:picLocks noChangeAspect="1"/>
          </p:cNvPicPr>
          <p:nvPr/>
        </p:nvPicPr>
        <p:blipFill>
          <a:blip r:embed="rId2"/>
          <a:stretch>
            <a:fillRect/>
          </a:stretch>
        </p:blipFill>
        <p:spPr>
          <a:xfrm>
            <a:off x="5600596" y="1872642"/>
            <a:ext cx="6591404" cy="3844986"/>
          </a:xfrm>
          <a:prstGeom prst="rect">
            <a:avLst/>
          </a:prstGeom>
        </p:spPr>
      </p:pic>
      <p:sp>
        <p:nvSpPr>
          <p:cNvPr id="12" name="Text Placeholder 3">
            <a:extLst>
              <a:ext uri="{FF2B5EF4-FFF2-40B4-BE49-F238E27FC236}">
                <a16:creationId xmlns:a16="http://schemas.microsoft.com/office/drawing/2014/main" id="{F340D79B-4F04-C2EC-B82A-4DFB4BA7BE00}"/>
              </a:ext>
            </a:extLst>
          </p:cNvPr>
          <p:cNvSpPr txBox="1">
            <a:spLocks/>
          </p:cNvSpPr>
          <p:nvPr/>
        </p:nvSpPr>
        <p:spPr>
          <a:xfrm>
            <a:off x="642703" y="2078019"/>
            <a:ext cx="4397794" cy="365125"/>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the image date?”</a:t>
            </a:r>
          </a:p>
        </p:txBody>
      </p:sp>
      <p:pic>
        <p:nvPicPr>
          <p:cNvPr id="14" name="Picture 13">
            <a:extLst>
              <a:ext uri="{FF2B5EF4-FFF2-40B4-BE49-F238E27FC236}">
                <a16:creationId xmlns:a16="http://schemas.microsoft.com/office/drawing/2014/main" id="{68A49641-E559-B299-B071-6FCDF27BDE2B}"/>
              </a:ext>
            </a:extLst>
          </p:cNvPr>
          <p:cNvPicPr>
            <a:picLocks noChangeAspect="1"/>
          </p:cNvPicPr>
          <p:nvPr/>
        </p:nvPicPr>
        <p:blipFill>
          <a:blip r:embed="rId3"/>
          <a:stretch>
            <a:fillRect/>
          </a:stretch>
        </p:blipFill>
        <p:spPr>
          <a:xfrm>
            <a:off x="292055" y="2458457"/>
            <a:ext cx="5181601" cy="619211"/>
          </a:xfrm>
          <a:prstGeom prst="rect">
            <a:avLst/>
          </a:prstGeom>
        </p:spPr>
      </p:pic>
      <p:sp>
        <p:nvSpPr>
          <p:cNvPr id="15" name="Text Placeholder 3">
            <a:extLst>
              <a:ext uri="{FF2B5EF4-FFF2-40B4-BE49-F238E27FC236}">
                <a16:creationId xmlns:a16="http://schemas.microsoft.com/office/drawing/2014/main" id="{9C4D69DA-1F49-7F9D-1749-FB80635380F5}"/>
              </a:ext>
            </a:extLst>
          </p:cNvPr>
          <p:cNvSpPr txBox="1">
            <a:spLocks/>
          </p:cNvSpPr>
          <p:nvPr/>
        </p:nvSpPr>
        <p:spPr>
          <a:xfrm>
            <a:off x="642703" y="3422711"/>
            <a:ext cx="4957893" cy="336316"/>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the AMD classification for the right eye?”</a:t>
            </a:r>
          </a:p>
        </p:txBody>
      </p:sp>
      <p:pic>
        <p:nvPicPr>
          <p:cNvPr id="17" name="Picture 16">
            <a:extLst>
              <a:ext uri="{FF2B5EF4-FFF2-40B4-BE49-F238E27FC236}">
                <a16:creationId xmlns:a16="http://schemas.microsoft.com/office/drawing/2014/main" id="{58C1CB03-F554-9420-D07B-1549053687F2}"/>
              </a:ext>
            </a:extLst>
          </p:cNvPr>
          <p:cNvPicPr>
            <a:picLocks noChangeAspect="1"/>
          </p:cNvPicPr>
          <p:nvPr/>
        </p:nvPicPr>
        <p:blipFill>
          <a:blip r:embed="rId4"/>
          <a:stretch>
            <a:fillRect/>
          </a:stretch>
        </p:blipFill>
        <p:spPr>
          <a:xfrm>
            <a:off x="314106" y="4078826"/>
            <a:ext cx="5286490" cy="982687"/>
          </a:xfrm>
          <a:prstGeom prst="rect">
            <a:avLst/>
          </a:prstGeom>
        </p:spPr>
      </p:pic>
    </p:spTree>
    <p:extLst>
      <p:ext uri="{BB962C8B-B14F-4D97-AF65-F5344CB8AC3E}">
        <p14:creationId xmlns:p14="http://schemas.microsoft.com/office/powerpoint/2010/main" val="2375733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0427A-E79F-DFA7-9E14-58E2AE78E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70013-0F88-5C90-38EB-8A136B86FFB2}"/>
              </a:ext>
            </a:extLst>
          </p:cNvPr>
          <p:cNvSpPr>
            <a:spLocks noGrp="1"/>
          </p:cNvSpPr>
          <p:nvPr>
            <p:ph type="title"/>
          </p:nvPr>
        </p:nvSpPr>
        <p:spPr>
          <a:xfrm>
            <a:off x="762785" y="547079"/>
            <a:ext cx="11082374" cy="1325563"/>
          </a:xfrm>
        </p:spPr>
        <p:txBody>
          <a:bodyPr/>
          <a:lstStyle/>
          <a:p>
            <a:r>
              <a:rPr lang="en-US" b="0" i="0" dirty="0">
                <a:effectLst/>
                <a:latin typeface="Arial" panose="020B0604020202020204" pitchFamily="34" charset="0"/>
              </a:rPr>
              <a:t>Exercise 3: Using </a:t>
            </a:r>
            <a:r>
              <a:rPr lang="en-US" b="0" i="0" dirty="0" err="1">
                <a:effectLst/>
                <a:latin typeface="Arial" panose="020B0604020202020204" pitchFamily="34" charset="0"/>
              </a:rPr>
              <a:t>NotebookLM</a:t>
            </a:r>
            <a:endParaRPr lang="en-US" dirty="0"/>
          </a:p>
        </p:txBody>
      </p:sp>
      <p:sp>
        <p:nvSpPr>
          <p:cNvPr id="7" name="Slide Number Placeholder 6">
            <a:extLst>
              <a:ext uri="{FF2B5EF4-FFF2-40B4-BE49-F238E27FC236}">
                <a16:creationId xmlns:a16="http://schemas.microsoft.com/office/drawing/2014/main" id="{50ECEC19-1D4F-7CB5-5408-59BB224E8B40}"/>
              </a:ext>
            </a:extLst>
          </p:cNvPr>
          <p:cNvSpPr>
            <a:spLocks noGrp="1"/>
          </p:cNvSpPr>
          <p:nvPr>
            <p:ph type="sldNum" sz="quarter" idx="14"/>
          </p:nvPr>
        </p:nvSpPr>
        <p:spPr/>
        <p:txBody>
          <a:bodyPr/>
          <a:lstStyle/>
          <a:p>
            <a:fld id="{05D06465-3E98-4EAD-BD42-57E23508A2B9}" type="slidenum">
              <a:rPr lang="en-US" smtClean="0"/>
              <a:pPr/>
              <a:t>44</a:t>
            </a:fld>
            <a:endParaRPr lang="en-US"/>
          </a:p>
        </p:txBody>
      </p:sp>
      <p:pic>
        <p:nvPicPr>
          <p:cNvPr id="9" name="Picture 8">
            <a:extLst>
              <a:ext uri="{FF2B5EF4-FFF2-40B4-BE49-F238E27FC236}">
                <a16:creationId xmlns:a16="http://schemas.microsoft.com/office/drawing/2014/main" id="{1C29FED8-D214-9667-09F0-69BA715DFBFC}"/>
              </a:ext>
            </a:extLst>
          </p:cNvPr>
          <p:cNvPicPr>
            <a:picLocks noChangeAspect="1"/>
          </p:cNvPicPr>
          <p:nvPr/>
        </p:nvPicPr>
        <p:blipFill>
          <a:blip r:embed="rId2"/>
          <a:stretch>
            <a:fillRect/>
          </a:stretch>
        </p:blipFill>
        <p:spPr>
          <a:xfrm>
            <a:off x="5600596" y="1872642"/>
            <a:ext cx="6591404" cy="3844986"/>
          </a:xfrm>
          <a:prstGeom prst="rect">
            <a:avLst/>
          </a:prstGeom>
        </p:spPr>
      </p:pic>
      <p:sp>
        <p:nvSpPr>
          <p:cNvPr id="12" name="Text Placeholder 3">
            <a:extLst>
              <a:ext uri="{FF2B5EF4-FFF2-40B4-BE49-F238E27FC236}">
                <a16:creationId xmlns:a16="http://schemas.microsoft.com/office/drawing/2014/main" id="{626F79CB-BA16-B249-4553-0D6CEA07B785}"/>
              </a:ext>
            </a:extLst>
          </p:cNvPr>
          <p:cNvSpPr txBox="1">
            <a:spLocks/>
          </p:cNvSpPr>
          <p:nvPr/>
        </p:nvSpPr>
        <p:spPr>
          <a:xfrm>
            <a:off x="593007" y="1323731"/>
            <a:ext cx="6701172" cy="731186"/>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“can you extract all the selected variables for the right eye and display them in csv format?“</a:t>
            </a:r>
          </a:p>
        </p:txBody>
      </p:sp>
      <p:pic>
        <p:nvPicPr>
          <p:cNvPr id="4" name="Picture 3">
            <a:extLst>
              <a:ext uri="{FF2B5EF4-FFF2-40B4-BE49-F238E27FC236}">
                <a16:creationId xmlns:a16="http://schemas.microsoft.com/office/drawing/2014/main" id="{1D1A466A-8D83-12F1-BAC9-3941B6670282}"/>
              </a:ext>
            </a:extLst>
          </p:cNvPr>
          <p:cNvPicPr>
            <a:picLocks noChangeAspect="1"/>
          </p:cNvPicPr>
          <p:nvPr/>
        </p:nvPicPr>
        <p:blipFill>
          <a:blip r:embed="rId3"/>
          <a:stretch>
            <a:fillRect/>
          </a:stretch>
        </p:blipFill>
        <p:spPr>
          <a:xfrm>
            <a:off x="334509" y="2062765"/>
            <a:ext cx="5103976" cy="4203774"/>
          </a:xfrm>
          <a:prstGeom prst="rect">
            <a:avLst/>
          </a:prstGeom>
        </p:spPr>
      </p:pic>
    </p:spTree>
    <p:extLst>
      <p:ext uri="{BB962C8B-B14F-4D97-AF65-F5344CB8AC3E}">
        <p14:creationId xmlns:p14="http://schemas.microsoft.com/office/powerpoint/2010/main" val="424572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04670C-E670-CE47-9545-E6736381DE22}"/>
              </a:ext>
            </a:extLst>
          </p:cNvPr>
          <p:cNvPicPr>
            <a:picLocks noChangeAspect="1"/>
          </p:cNvPicPr>
          <p:nvPr/>
        </p:nvPicPr>
        <p:blipFill rotWithShape="1">
          <a:blip r:embed="rId2" cstate="email">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66261"/>
            <a:ext cx="12191999" cy="6950765"/>
          </a:xfrm>
          <a:prstGeom prst="rect">
            <a:avLst/>
          </a:prstGeom>
        </p:spPr>
      </p:pic>
      <p:sp>
        <p:nvSpPr>
          <p:cNvPr id="14" name="Rectangle 13">
            <a:extLst>
              <a:ext uri="{FF2B5EF4-FFF2-40B4-BE49-F238E27FC236}">
                <a16:creationId xmlns:a16="http://schemas.microsoft.com/office/drawing/2014/main" id="{65F7BDD8-8641-8841-9B92-E853C2D4F027}"/>
              </a:ext>
            </a:extLst>
          </p:cNvPr>
          <p:cNvSpPr/>
          <p:nvPr/>
        </p:nvSpPr>
        <p:spPr>
          <a:xfrm>
            <a:off x="1" y="2025525"/>
            <a:ext cx="7858584" cy="894007"/>
          </a:xfrm>
          <a:prstGeom prst="rect">
            <a:avLst/>
          </a:prstGeom>
          <a:solidFill>
            <a:srgbClr val="CFB87C">
              <a:alpha val="8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2B4D204A-4FCA-0344-A580-1895CAC5DF14}"/>
              </a:ext>
            </a:extLst>
          </p:cNvPr>
          <p:cNvSpPr txBox="1">
            <a:spLocks/>
          </p:cNvSpPr>
          <p:nvPr/>
        </p:nvSpPr>
        <p:spPr>
          <a:xfrm>
            <a:off x="1457490" y="1929783"/>
            <a:ext cx="9144000" cy="1085490"/>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chemeClr val="bg1">
                    <a:lumMod val="95000"/>
                  </a:schemeClr>
                </a:solidFill>
                <a:latin typeface="Helvetica" pitchFamily="2" charset="0"/>
              </a:rPr>
              <a:t>THANK YOU</a:t>
            </a:r>
          </a:p>
        </p:txBody>
      </p:sp>
      <p:pic>
        <p:nvPicPr>
          <p:cNvPr id="17" name="Picture 16">
            <a:extLst>
              <a:ext uri="{FF2B5EF4-FFF2-40B4-BE49-F238E27FC236}">
                <a16:creationId xmlns:a16="http://schemas.microsoft.com/office/drawing/2014/main" id="{61BA0C49-94AF-6348-A500-6FFC79924F5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457490" y="1219201"/>
            <a:ext cx="6401094" cy="614841"/>
          </a:xfrm>
          <a:prstGeom prst="rect">
            <a:avLst/>
          </a:prstGeom>
        </p:spPr>
      </p:pic>
    </p:spTree>
    <p:extLst>
      <p:ext uri="{BB962C8B-B14F-4D97-AF65-F5344CB8AC3E}">
        <p14:creationId xmlns:p14="http://schemas.microsoft.com/office/powerpoint/2010/main" val="177970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75FB-4704-470F-68A0-BEE842587109}"/>
              </a:ext>
            </a:extLst>
          </p:cNvPr>
          <p:cNvSpPr>
            <a:spLocks noGrp="1"/>
          </p:cNvSpPr>
          <p:nvPr>
            <p:ph type="title"/>
          </p:nvPr>
        </p:nvSpPr>
        <p:spPr>
          <a:xfrm>
            <a:off x="998312" y="0"/>
            <a:ext cx="9919070" cy="1325563"/>
          </a:xfrm>
        </p:spPr>
        <p:txBody>
          <a:bodyPr/>
          <a:lstStyle/>
          <a:p>
            <a:r>
              <a:rPr lang="en-US" dirty="0"/>
              <a:t>What do you use AI for today?</a:t>
            </a:r>
          </a:p>
        </p:txBody>
      </p:sp>
      <p:sp>
        <p:nvSpPr>
          <p:cNvPr id="7" name="Slide Number Placeholder 6">
            <a:extLst>
              <a:ext uri="{FF2B5EF4-FFF2-40B4-BE49-F238E27FC236}">
                <a16:creationId xmlns:a16="http://schemas.microsoft.com/office/drawing/2014/main" id="{00F49C15-E57D-784F-C2FC-5AA6FCE25834}"/>
              </a:ext>
            </a:extLst>
          </p:cNvPr>
          <p:cNvSpPr>
            <a:spLocks noGrp="1"/>
          </p:cNvSpPr>
          <p:nvPr>
            <p:ph type="sldNum" sz="quarter" idx="14"/>
          </p:nvPr>
        </p:nvSpPr>
        <p:spPr/>
        <p:txBody>
          <a:bodyPr/>
          <a:lstStyle/>
          <a:p>
            <a:fld id="{05D06465-3E98-4EAD-BD42-57E23508A2B9}" type="slidenum">
              <a:rPr lang="en-US" smtClean="0"/>
              <a:pPr/>
              <a:t>5</a:t>
            </a:fld>
            <a:endParaRPr lang="en-US"/>
          </a:p>
        </p:txBody>
      </p:sp>
      <p:pic>
        <p:nvPicPr>
          <p:cNvPr id="8" name="Picture 7">
            <a:extLst>
              <a:ext uri="{FF2B5EF4-FFF2-40B4-BE49-F238E27FC236}">
                <a16:creationId xmlns:a16="http://schemas.microsoft.com/office/drawing/2014/main" id="{4B31E13E-E87E-A58A-E78E-DFDC13501D2A}"/>
              </a:ext>
            </a:extLst>
          </p:cNvPr>
          <p:cNvPicPr>
            <a:picLocks noChangeAspect="1"/>
          </p:cNvPicPr>
          <p:nvPr/>
        </p:nvPicPr>
        <p:blipFill>
          <a:blip r:embed="rId2"/>
          <a:stretch>
            <a:fillRect/>
          </a:stretch>
        </p:blipFill>
        <p:spPr>
          <a:xfrm>
            <a:off x="1905000" y="745441"/>
            <a:ext cx="8873836" cy="4893903"/>
          </a:xfrm>
          <a:prstGeom prst="rect">
            <a:avLst/>
          </a:prstGeom>
        </p:spPr>
      </p:pic>
    </p:spTree>
    <p:extLst>
      <p:ext uri="{BB962C8B-B14F-4D97-AF65-F5344CB8AC3E}">
        <p14:creationId xmlns:p14="http://schemas.microsoft.com/office/powerpoint/2010/main" val="152459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5717-0DCE-981D-270B-C2BFC2CBC0AD}"/>
              </a:ext>
            </a:extLst>
          </p:cNvPr>
          <p:cNvSpPr>
            <a:spLocks noGrp="1"/>
          </p:cNvSpPr>
          <p:nvPr>
            <p:ph type="title"/>
          </p:nvPr>
        </p:nvSpPr>
        <p:spPr>
          <a:xfrm>
            <a:off x="786535" y="192928"/>
            <a:ext cx="11282677" cy="1325563"/>
          </a:xfrm>
        </p:spPr>
        <p:txBody>
          <a:bodyPr/>
          <a:lstStyle/>
          <a:p>
            <a:r>
              <a:rPr lang="en-US" dirty="0"/>
              <a:t>How often do you use AI?</a:t>
            </a:r>
            <a:br>
              <a:rPr lang="en-US" dirty="0"/>
            </a:br>
            <a:endParaRPr lang="en-US" dirty="0"/>
          </a:p>
        </p:txBody>
      </p:sp>
      <p:pic>
        <p:nvPicPr>
          <p:cNvPr id="11" name="Picture 10">
            <a:extLst>
              <a:ext uri="{FF2B5EF4-FFF2-40B4-BE49-F238E27FC236}">
                <a16:creationId xmlns:a16="http://schemas.microsoft.com/office/drawing/2014/main" id="{C514747D-CCB1-E82B-1447-3A1A426823A8}"/>
              </a:ext>
            </a:extLst>
          </p:cNvPr>
          <p:cNvPicPr>
            <a:picLocks noChangeAspect="1"/>
          </p:cNvPicPr>
          <p:nvPr/>
        </p:nvPicPr>
        <p:blipFill>
          <a:blip r:embed="rId2"/>
          <a:stretch>
            <a:fillRect/>
          </a:stretch>
        </p:blipFill>
        <p:spPr>
          <a:xfrm>
            <a:off x="3640001" y="1325563"/>
            <a:ext cx="4911997" cy="4911997"/>
          </a:xfrm>
          <a:prstGeom prst="rect">
            <a:avLst/>
          </a:prstGeom>
        </p:spPr>
      </p:pic>
    </p:spTree>
    <p:extLst>
      <p:ext uri="{BB962C8B-B14F-4D97-AF65-F5344CB8AC3E}">
        <p14:creationId xmlns:p14="http://schemas.microsoft.com/office/powerpoint/2010/main" val="1356248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AC4A8-5269-B281-736D-083D05FA6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A9703-2118-260F-98E6-9DF4831D2AE7}"/>
              </a:ext>
            </a:extLst>
          </p:cNvPr>
          <p:cNvSpPr>
            <a:spLocks noGrp="1"/>
          </p:cNvSpPr>
          <p:nvPr>
            <p:ph type="title"/>
          </p:nvPr>
        </p:nvSpPr>
        <p:spPr>
          <a:xfrm>
            <a:off x="998312" y="0"/>
            <a:ext cx="9919070" cy="1325563"/>
          </a:xfrm>
        </p:spPr>
        <p:txBody>
          <a:bodyPr/>
          <a:lstStyle/>
          <a:p>
            <a:r>
              <a:rPr lang="en-US" dirty="0"/>
              <a:t>How often do you use AI?</a:t>
            </a:r>
          </a:p>
        </p:txBody>
      </p:sp>
      <p:sp>
        <p:nvSpPr>
          <p:cNvPr id="7" name="Slide Number Placeholder 6">
            <a:extLst>
              <a:ext uri="{FF2B5EF4-FFF2-40B4-BE49-F238E27FC236}">
                <a16:creationId xmlns:a16="http://schemas.microsoft.com/office/drawing/2014/main" id="{D8BEF23D-0119-7106-A00F-2D1DEA54BE7D}"/>
              </a:ext>
            </a:extLst>
          </p:cNvPr>
          <p:cNvSpPr>
            <a:spLocks noGrp="1"/>
          </p:cNvSpPr>
          <p:nvPr>
            <p:ph type="sldNum" sz="quarter" idx="14"/>
          </p:nvPr>
        </p:nvSpPr>
        <p:spPr/>
        <p:txBody>
          <a:bodyPr/>
          <a:lstStyle/>
          <a:p>
            <a:fld id="{05D06465-3E98-4EAD-BD42-57E23508A2B9}" type="slidenum">
              <a:rPr lang="en-US" smtClean="0"/>
              <a:pPr/>
              <a:t>7</a:t>
            </a:fld>
            <a:endParaRPr lang="en-US"/>
          </a:p>
        </p:txBody>
      </p:sp>
      <p:pic>
        <p:nvPicPr>
          <p:cNvPr id="3" name="Picture 2">
            <a:extLst>
              <a:ext uri="{FF2B5EF4-FFF2-40B4-BE49-F238E27FC236}">
                <a16:creationId xmlns:a16="http://schemas.microsoft.com/office/drawing/2014/main" id="{731E16F9-6513-5321-B728-02E696814FAD}"/>
              </a:ext>
            </a:extLst>
          </p:cNvPr>
          <p:cNvPicPr>
            <a:picLocks noChangeAspect="1"/>
          </p:cNvPicPr>
          <p:nvPr/>
        </p:nvPicPr>
        <p:blipFill>
          <a:blip r:embed="rId2"/>
          <a:stretch>
            <a:fillRect/>
          </a:stretch>
        </p:blipFill>
        <p:spPr>
          <a:xfrm>
            <a:off x="2209800" y="1403332"/>
            <a:ext cx="7772400" cy="4051336"/>
          </a:xfrm>
          <a:prstGeom prst="rect">
            <a:avLst/>
          </a:prstGeom>
        </p:spPr>
      </p:pic>
    </p:spTree>
    <p:extLst>
      <p:ext uri="{BB962C8B-B14F-4D97-AF65-F5344CB8AC3E}">
        <p14:creationId xmlns:p14="http://schemas.microsoft.com/office/powerpoint/2010/main" val="50918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71379-6727-C53F-44B0-D84926037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3B08E6-9F9C-2690-8C57-D39E470E5A8A}"/>
              </a:ext>
            </a:extLst>
          </p:cNvPr>
          <p:cNvSpPr>
            <a:spLocks noGrp="1"/>
          </p:cNvSpPr>
          <p:nvPr>
            <p:ph type="title"/>
          </p:nvPr>
        </p:nvSpPr>
        <p:spPr>
          <a:xfrm>
            <a:off x="998311" y="0"/>
            <a:ext cx="10805761" cy="1325563"/>
          </a:xfrm>
        </p:spPr>
        <p:txBody>
          <a:bodyPr/>
          <a:lstStyle/>
          <a:p>
            <a:r>
              <a:rPr lang="en-US" sz="4400" b="1" dirty="0">
                <a:solidFill>
                  <a:srgbClr val="5B5B5B"/>
                </a:solidFill>
              </a:rPr>
              <a:t>What have you found most frustrating about using AI?</a:t>
            </a:r>
          </a:p>
        </p:txBody>
      </p:sp>
      <p:sp>
        <p:nvSpPr>
          <p:cNvPr id="7" name="Slide Number Placeholder 6">
            <a:extLst>
              <a:ext uri="{FF2B5EF4-FFF2-40B4-BE49-F238E27FC236}">
                <a16:creationId xmlns:a16="http://schemas.microsoft.com/office/drawing/2014/main" id="{CC74965E-802E-B507-D316-B23D97D725B9}"/>
              </a:ext>
            </a:extLst>
          </p:cNvPr>
          <p:cNvSpPr>
            <a:spLocks noGrp="1"/>
          </p:cNvSpPr>
          <p:nvPr>
            <p:ph type="sldNum" sz="quarter" idx="14"/>
          </p:nvPr>
        </p:nvSpPr>
        <p:spPr/>
        <p:txBody>
          <a:bodyPr/>
          <a:lstStyle/>
          <a:p>
            <a:fld id="{05D06465-3E98-4EAD-BD42-57E23508A2B9}" type="slidenum">
              <a:rPr lang="en-US" smtClean="0"/>
              <a:pPr/>
              <a:t>8</a:t>
            </a:fld>
            <a:endParaRPr lang="en-US"/>
          </a:p>
        </p:txBody>
      </p:sp>
      <p:pic>
        <p:nvPicPr>
          <p:cNvPr id="3" name="Picture 2">
            <a:extLst>
              <a:ext uri="{FF2B5EF4-FFF2-40B4-BE49-F238E27FC236}">
                <a16:creationId xmlns:a16="http://schemas.microsoft.com/office/drawing/2014/main" id="{C1B1D483-E5BA-BD13-4133-F27CA1A830D1}"/>
              </a:ext>
            </a:extLst>
          </p:cNvPr>
          <p:cNvPicPr>
            <a:picLocks noChangeAspect="1"/>
          </p:cNvPicPr>
          <p:nvPr/>
        </p:nvPicPr>
        <p:blipFill>
          <a:blip r:embed="rId2"/>
          <a:stretch>
            <a:fillRect/>
          </a:stretch>
        </p:blipFill>
        <p:spPr>
          <a:xfrm>
            <a:off x="3343893" y="1519452"/>
            <a:ext cx="4553197" cy="4553197"/>
          </a:xfrm>
          <a:prstGeom prst="rect">
            <a:avLst/>
          </a:prstGeom>
        </p:spPr>
      </p:pic>
    </p:spTree>
    <p:extLst>
      <p:ext uri="{BB962C8B-B14F-4D97-AF65-F5344CB8AC3E}">
        <p14:creationId xmlns:p14="http://schemas.microsoft.com/office/powerpoint/2010/main" val="1815721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71C59-C457-0823-3A85-4D1CD5D4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30FE05-6667-FAF5-78DA-8B8C32E54ADF}"/>
              </a:ext>
            </a:extLst>
          </p:cNvPr>
          <p:cNvSpPr>
            <a:spLocks noGrp="1"/>
          </p:cNvSpPr>
          <p:nvPr>
            <p:ph type="title"/>
          </p:nvPr>
        </p:nvSpPr>
        <p:spPr>
          <a:xfrm>
            <a:off x="998311" y="0"/>
            <a:ext cx="10805761" cy="1325563"/>
          </a:xfrm>
        </p:spPr>
        <p:txBody>
          <a:bodyPr/>
          <a:lstStyle/>
          <a:p>
            <a:r>
              <a:rPr lang="en-US" sz="4400" b="1" dirty="0">
                <a:solidFill>
                  <a:srgbClr val="5B5B5B"/>
                </a:solidFill>
              </a:rPr>
              <a:t>What have you found most frustrating about using AI?</a:t>
            </a:r>
          </a:p>
        </p:txBody>
      </p:sp>
      <p:sp>
        <p:nvSpPr>
          <p:cNvPr id="7" name="Slide Number Placeholder 6">
            <a:extLst>
              <a:ext uri="{FF2B5EF4-FFF2-40B4-BE49-F238E27FC236}">
                <a16:creationId xmlns:a16="http://schemas.microsoft.com/office/drawing/2014/main" id="{C0A65CD7-AC0B-6C41-6CC3-FE2C69D1C8FA}"/>
              </a:ext>
            </a:extLst>
          </p:cNvPr>
          <p:cNvSpPr>
            <a:spLocks noGrp="1"/>
          </p:cNvSpPr>
          <p:nvPr>
            <p:ph type="sldNum" sz="quarter" idx="14"/>
          </p:nvPr>
        </p:nvSpPr>
        <p:spPr/>
        <p:txBody>
          <a:bodyPr/>
          <a:lstStyle/>
          <a:p>
            <a:fld id="{05D06465-3E98-4EAD-BD42-57E23508A2B9}" type="slidenum">
              <a:rPr lang="en-US" smtClean="0"/>
              <a:pPr/>
              <a:t>9</a:t>
            </a:fld>
            <a:endParaRPr lang="en-US"/>
          </a:p>
        </p:txBody>
      </p:sp>
      <p:pic>
        <p:nvPicPr>
          <p:cNvPr id="4" name="Picture 3">
            <a:extLst>
              <a:ext uri="{FF2B5EF4-FFF2-40B4-BE49-F238E27FC236}">
                <a16:creationId xmlns:a16="http://schemas.microsoft.com/office/drawing/2014/main" id="{E7199F6D-6044-150E-425E-B303C26B8BEB}"/>
              </a:ext>
            </a:extLst>
          </p:cNvPr>
          <p:cNvPicPr>
            <a:picLocks noChangeAspect="1"/>
          </p:cNvPicPr>
          <p:nvPr/>
        </p:nvPicPr>
        <p:blipFill>
          <a:blip r:embed="rId2"/>
          <a:stretch>
            <a:fillRect/>
          </a:stretch>
        </p:blipFill>
        <p:spPr>
          <a:xfrm>
            <a:off x="2223654" y="1372666"/>
            <a:ext cx="7772400" cy="4583722"/>
          </a:xfrm>
          <a:prstGeom prst="rect">
            <a:avLst/>
          </a:prstGeom>
        </p:spPr>
      </p:pic>
    </p:spTree>
    <p:extLst>
      <p:ext uri="{BB962C8B-B14F-4D97-AF65-F5344CB8AC3E}">
        <p14:creationId xmlns:p14="http://schemas.microsoft.com/office/powerpoint/2010/main" val="41702894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6190e308-f80d-49db-b765-02e720254a78"/>
  <p:tag name="SLIDO_EVENT_UUID" val="fc437644-e564-4296-a22f-9cfc46895214"/>
  <p:tag name="SLIDO_EVENT_SECTION_UUID" val="c75b247e-6b8f-4984-a86e-a0b17f6f3ac6"/>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58eacdb3-3e54-4a78-85e3-ed0899b0912c"/>
  <p:tag name="SLIDO_TIMELINE" val="W3sic2hvd1Jlc3VsdHMiOnRydWUsInBvbGxRdWVzdGlvblV1aWQiOiIzODI3ZGJhZS03ZmI0LTRlMGUtYWM1YS1iMTA3MzhjNzg5ZmQifV0="/>
</p:tagLst>
</file>

<file path=ppt/tags/tag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heme/theme1.xml><?xml version="1.0" encoding="utf-8"?>
<a:theme xmlns:a="http://schemas.openxmlformats.org/drawingml/2006/main" name="Intro Slide">
  <a:themeElements>
    <a:clrScheme name="CU01">
      <a:dk1>
        <a:srgbClr val="000000"/>
      </a:dk1>
      <a:lt1>
        <a:srgbClr val="FFFFFF"/>
      </a:lt1>
      <a:dk2>
        <a:srgbClr val="787878"/>
      </a:dk2>
      <a:lt2>
        <a:srgbClr val="EEECE1"/>
      </a:lt2>
      <a:accent1>
        <a:srgbClr val="CFB87C"/>
      </a:accent1>
      <a:accent2>
        <a:srgbClr val="A49566"/>
      </a:accent2>
      <a:accent3>
        <a:srgbClr val="7B704E"/>
      </a:accent3>
      <a:accent4>
        <a:srgbClr val="E8DDC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01_CUDenver.potx" id="{2CC2ADE1-23D8-884A-9C49-CB7BF9E01E05}" vid="{AB559019-ACC1-6943-AE2E-97CCA9DBCE9D}"/>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Thank You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5cc6441-d5cd-4629-b886-56bfd6d1f5c9" xsi:nil="true"/>
    <lcf76f155ced4ddcb4097134ff3c332f xmlns="d64a703a-bea6-42e5-94e3-1b329c1e8e5c">
      <Terms xmlns="http://schemas.microsoft.com/office/infopath/2007/PartnerControls"/>
    </lcf76f155ced4ddcb4097134ff3c332f>
    <ModelConfig xmlns="d64a703a-bea6-42e5-94e3-1b329c1e8e5c" xsi:nil="true"/>
    <Info xmlns="d64a703a-bea6-42e5-94e3-1b329c1e8e5c">Describe file/folder</Info>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18437D19001941840A3B1D3013E945" ma:contentTypeVersion="20" ma:contentTypeDescription="Create a new document." ma:contentTypeScope="" ma:versionID="6545217046083979d64e423a7de0216d">
  <xsd:schema xmlns:xsd="http://www.w3.org/2001/XMLSchema" xmlns:xs="http://www.w3.org/2001/XMLSchema" xmlns:p="http://schemas.microsoft.com/office/2006/metadata/properties" xmlns:ns2="d64a703a-bea6-42e5-94e3-1b329c1e8e5c" xmlns:ns3="f5cc6441-d5cd-4629-b886-56bfd6d1f5c9" targetNamespace="http://schemas.microsoft.com/office/2006/metadata/properties" ma:root="true" ma:fieldsID="6a656d7e19a6f046cbbc316263ff677c" ns2:_="" ns3:_="">
    <xsd:import namespace="d64a703a-bea6-42e5-94e3-1b329c1e8e5c"/>
    <xsd:import namespace="f5cc6441-d5cd-4629-b886-56bfd6d1f5c9"/>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DateTaken" minOccurs="0"/>
                <xsd:element ref="ns2:MediaLengthInSeconds" minOccurs="0"/>
                <xsd:element ref="ns2:MediaServiceSearchProperties" minOccurs="0"/>
                <xsd:element ref="ns2:Info" minOccurs="0"/>
                <xsd:element ref="ns2:ModelConfig"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a703a-bea6-42e5-94e3-1b329c1e8e5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f7310ada-04f1-49d1-83c9-5a60708465d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Info" ma:index="22" nillable="true" ma:displayName="Info" ma:default="Describe file/folder" ma:format="Dropdown" ma:internalName="Info">
      <xsd:simpleType>
        <xsd:restriction base="dms:Note">
          <xsd:maxLength value="255"/>
        </xsd:restriction>
      </xsd:simpleType>
    </xsd:element>
    <xsd:element name="ModelConfig" ma:index="23" nillable="true" ma:displayName="Model Config" ma:format="Dropdown" ma:internalName="ModelConfig">
      <xsd:simpleType>
        <xsd:restriction base="dms:Note">
          <xsd:maxLength value="255"/>
        </xsd:restriction>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cc6441-d5cd-4629-b886-56bfd6d1f5c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f16d29d-2738-4013-a5a9-b772c3d031f5}" ma:internalName="TaxCatchAll" ma:showField="CatchAllData" ma:web="f5cc6441-d5cd-4629-b886-56bfd6d1f5c9">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A76EEC-EAF2-4F72-BD34-E89D370977BC}">
  <ds:schemaRefs>
    <ds:schemaRef ds:uri="d64a703a-bea6-42e5-94e3-1b329c1e8e5c"/>
    <ds:schemaRef ds:uri="http://purl.org/dc/terms/"/>
    <ds:schemaRef ds:uri="http://schemas.microsoft.com/office/2006/documentManagement/types"/>
    <ds:schemaRef ds:uri="http://www.w3.org/XML/1998/namespace"/>
    <ds:schemaRef ds:uri="http://purl.org/dc/dcmitype/"/>
    <ds:schemaRef ds:uri="http://purl.org/dc/elements/1.1/"/>
    <ds:schemaRef ds:uri="f5cc6441-d5cd-4629-b886-56bfd6d1f5c9"/>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29E47BC-C12D-4D44-AF7E-7DA5311A63F1}">
  <ds:schemaRefs>
    <ds:schemaRef ds:uri="http://schemas.microsoft.com/sharepoint/v3/contenttype/forms"/>
  </ds:schemaRefs>
</ds:datastoreItem>
</file>

<file path=customXml/itemProps3.xml><?xml version="1.0" encoding="utf-8"?>
<ds:datastoreItem xmlns:ds="http://schemas.openxmlformats.org/officeDocument/2006/customXml" ds:itemID="{F88DD7BE-C5F4-4221-B84E-C52DACA69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a703a-bea6-42e5-94e3-1b329c1e8e5c"/>
    <ds:schemaRef ds:uri="f5cc6441-d5cd-4629-b886-56bfd6d1f5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24989</TotalTime>
  <Words>2430</Words>
  <Application>Microsoft Macintosh PowerPoint</Application>
  <PresentationFormat>Widescreen</PresentationFormat>
  <Paragraphs>258</Paragraphs>
  <Slides>45</Slides>
  <Notes>12</Notes>
  <HiddenSlides>0</HiddenSlides>
  <MMClips>4</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45</vt:i4>
      </vt:variant>
    </vt:vector>
  </HeadingPairs>
  <TitlesOfParts>
    <vt:vector size="57" baseType="lpstr">
      <vt:lpstr>Meiryo</vt:lpstr>
      <vt:lpstr>Arial</vt:lpstr>
      <vt:lpstr>Calibri</vt:lpstr>
      <vt:lpstr>Helvetica</vt:lpstr>
      <vt:lpstr>Helvetica Light</vt:lpstr>
      <vt:lpstr>Optimistic Text Normal</vt:lpstr>
      <vt:lpstr>Palatino Linotype</vt:lpstr>
      <vt:lpstr>Söhne</vt:lpstr>
      <vt:lpstr>Wingdings</vt:lpstr>
      <vt:lpstr>Intro Slide</vt:lpstr>
      <vt:lpstr>Office Theme</vt:lpstr>
      <vt:lpstr>Thank You Slide</vt:lpstr>
      <vt:lpstr>PowerPoint Presentation</vt:lpstr>
      <vt:lpstr>Agenda</vt:lpstr>
      <vt:lpstr>PowerPoint Presentation</vt:lpstr>
      <vt:lpstr>What do you use AI for today?</vt:lpstr>
      <vt:lpstr>What do you use AI for today?</vt:lpstr>
      <vt:lpstr>How often do you use AI? </vt:lpstr>
      <vt:lpstr>How often do you use AI?</vt:lpstr>
      <vt:lpstr>What have you found most frustrating about using AI?</vt:lpstr>
      <vt:lpstr>What have you found most frustrating about using AI?</vt:lpstr>
      <vt:lpstr>Which of the following have you used AI for?</vt:lpstr>
      <vt:lpstr>Which of the following have you used AI for?</vt:lpstr>
      <vt:lpstr>What is Generative AI?</vt:lpstr>
      <vt:lpstr>Why NOW?</vt:lpstr>
      <vt:lpstr>Training large language models: curating large datasets, preprocessing (tokenizing), pre-training, fine-tuning</vt:lpstr>
      <vt:lpstr>Self supervised Learning (Vision)</vt:lpstr>
      <vt:lpstr>... In Medical Imaging</vt:lpstr>
      <vt:lpstr>Generating realistic synthetic images is possible </vt:lpstr>
      <vt:lpstr>And can be used to train AI models</vt:lpstr>
      <vt:lpstr>Can you predict out the patient’s future given the past?</vt:lpstr>
      <vt:lpstr>Risks of Generative AI</vt:lpstr>
      <vt:lpstr>Risks of Generative AI</vt:lpstr>
      <vt:lpstr>Why do LLMs hallucinate?</vt:lpstr>
      <vt:lpstr>Risks of Generative AI</vt:lpstr>
      <vt:lpstr>Safeguards</vt:lpstr>
      <vt:lpstr>Recent Review of the literature</vt:lpstr>
      <vt:lpstr>FDA Perspective</vt:lpstr>
      <vt:lpstr>Making the rounds on Twitter (originally published in Frontiers)</vt:lpstr>
      <vt:lpstr>A Proposed Framework for Generative AI</vt:lpstr>
      <vt:lpstr>Proposed Guiding Principles</vt:lpstr>
      <vt:lpstr>Set up</vt:lpstr>
      <vt:lpstr>Exercise 1: Using ChatGPT to extract data from a screenshot</vt:lpstr>
      <vt:lpstr>Exercise 1: Using ChatGPT to extract data from a screenshot</vt:lpstr>
      <vt:lpstr>Exercise 2: Data analysis - plotting</vt:lpstr>
      <vt:lpstr>Exercise 2: Data analysis - plotting</vt:lpstr>
      <vt:lpstr>Exercise 2: Data analysis - plotting</vt:lpstr>
      <vt:lpstr>Exercise 2: Data analysis – statistical tests</vt:lpstr>
      <vt:lpstr>Exercise 2: Data analysis – regression</vt:lpstr>
      <vt:lpstr>Exercise 3: Using NotebookLM</vt:lpstr>
      <vt:lpstr>Exercise 3: Using NotebookLM</vt:lpstr>
      <vt:lpstr>Exercise 3: Using NotebookLM</vt:lpstr>
      <vt:lpstr>Exercise 3</vt:lpstr>
      <vt:lpstr>Exercise 3: Using NotebookLM</vt:lpstr>
      <vt:lpstr>Exercise 3: Using NotebookLM</vt:lpstr>
      <vt:lpstr>Exercise 3: Using NotebookLM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Adams, Sarah</dc:creator>
  <cp:lastModifiedBy>Kalpathy-Cramer, Jayashree</cp:lastModifiedBy>
  <cp:revision>698</cp:revision>
  <dcterms:created xsi:type="dcterms:W3CDTF">2020-01-27T22:52:20Z</dcterms:created>
  <dcterms:modified xsi:type="dcterms:W3CDTF">2025-05-01T22:49:19Z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0x010100A618437D19001941840A3B1D3013E945</vt:lpwstr>
  </property>
  <property fmtid="{D5CDD505-2E9C-101B-9397-08002B2CF9AE}" pid="3" name="MediaServiceImageTags">
    <vt:lpwstr/>
  </property>
</Properties>
</file>